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3" r:id="rId3"/>
    <p:sldId id="264" r:id="rId4"/>
    <p:sldId id="273" r:id="rId5"/>
    <p:sldId id="274" r:id="rId6"/>
    <p:sldId id="275" r:id="rId7"/>
    <p:sldId id="276" r:id="rId8"/>
    <p:sldId id="277" r:id="rId9"/>
    <p:sldId id="265" r:id="rId10"/>
    <p:sldId id="266" r:id="rId11"/>
    <p:sldId id="278" r:id="rId12"/>
    <p:sldId id="281" r:id="rId13"/>
    <p:sldId id="279" r:id="rId14"/>
    <p:sldId id="280" r:id="rId15"/>
    <p:sldId id="268" r:id="rId16"/>
    <p:sldId id="269" r:id="rId17"/>
    <p:sldId id="270" r:id="rId18"/>
    <p:sldId id="282" r:id="rId19"/>
    <p:sldId id="283" r:id="rId20"/>
    <p:sldId id="271" r:id="rId21"/>
    <p:sldId id="272" r:id="rId22"/>
    <p:sldId id="284" r:id="rId23"/>
    <p:sldId id="285" r:id="rId24"/>
    <p:sldId id="261" r:id="rId25"/>
    <p:sldId id="260" r:id="rId26"/>
    <p:sldId id="259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  <p:embeddedFont>
      <p:font typeface="에스코어 드림 6 Bold" panose="020B0703030302020204" pitchFamily="34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E7EDFF"/>
    <a:srgbClr val="FFFFFF"/>
    <a:srgbClr val="6173CB"/>
    <a:srgbClr val="253271"/>
    <a:srgbClr val="92A7DA"/>
    <a:srgbClr val="1E285C"/>
    <a:srgbClr val="2C3B84"/>
    <a:srgbClr val="FFD966"/>
    <a:srgbClr val="CAD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A3453B-356E-478A-A79B-F237B6CA9EB6}" v="108" dt="2025-02-13T17:44:13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27" autoAdjust="0"/>
    <p:restoredTop sz="94660"/>
  </p:normalViewPr>
  <p:slideViewPr>
    <p:cSldViewPr snapToGrid="0">
      <p:cViewPr>
        <p:scale>
          <a:sx n="62" d="100"/>
          <a:sy n="62" d="100"/>
        </p:scale>
        <p:origin x="1444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8973-51C7-4648-82F9-95D57B21C78D}" type="datetimeFigureOut">
              <a:rPr lang="ko-KR" altLang="en-US" smtClean="0"/>
              <a:t>2025-02-16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BBC23-39B9-498F-AC2D-6C3784071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21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BC23-39B9-498F-AC2D-6C37840716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2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4AD7-FBF2-C82A-24A8-81072EC9C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D87956-7E56-79C9-5BFD-AF7D31246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61B978-AB01-3CF6-61FF-BAB65104A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C7DE02-68B2-9E2F-075B-365B35915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BC23-39B9-498F-AC2D-6C37840716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7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7B6C8-8998-62F5-6458-D8656559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D59DE4-B437-FE65-2F3F-1717B8E69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42392F-FC04-D36F-69B4-E03CF4790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6984D-6D49-4068-4115-EFFC6CC1D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BC23-39B9-498F-AC2D-6C37840716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82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572C-8179-2DCF-8FE1-6BE92E4DE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FE9DEF-8CD6-BA23-7EFB-D38E90736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3AE785-7AB3-1D9F-E2D6-512FDDE96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FC5BF-D8E6-1108-2622-E4FB8D938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BC23-39B9-498F-AC2D-6C37840716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5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BBC23-39B9-498F-AC2D-6C37840716C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94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2C3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사각형: 둥근 위쪽 모서리 143">
            <a:extLst>
              <a:ext uri="{FF2B5EF4-FFF2-40B4-BE49-F238E27FC236}">
                <a16:creationId xmlns:a16="http://schemas.microsoft.com/office/drawing/2014/main" id="{306B3EF3-52D0-DBD8-A138-B22CE07BDAC1}"/>
              </a:ext>
            </a:extLst>
          </p:cNvPr>
          <p:cNvSpPr/>
          <p:nvPr userDrawn="1"/>
        </p:nvSpPr>
        <p:spPr>
          <a:xfrm>
            <a:off x="362222" y="258463"/>
            <a:ext cx="11529099" cy="4256721"/>
          </a:xfrm>
          <a:prstGeom prst="round2SameRect">
            <a:avLst>
              <a:gd name="adj1" fmla="val 4717"/>
              <a:gd name="adj2" fmla="val 0"/>
            </a:avLst>
          </a:prstGeom>
          <a:solidFill>
            <a:schemeClr val="bg1"/>
          </a:solidFill>
          <a:ln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13B02A4-6EAE-A501-843E-5B25C0D29598}"/>
              </a:ext>
            </a:extLst>
          </p:cNvPr>
          <p:cNvGrpSpPr/>
          <p:nvPr/>
        </p:nvGrpSpPr>
        <p:grpSpPr>
          <a:xfrm>
            <a:off x="724974" y="2458041"/>
            <a:ext cx="8566845" cy="1539282"/>
            <a:chOff x="845441" y="3597897"/>
            <a:chExt cx="13026035" cy="234050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862C5F8-0AB2-CAB7-BC01-F4EA98150743}"/>
                </a:ext>
              </a:extLst>
            </p:cNvPr>
            <p:cNvSpPr txBox="1"/>
            <p:nvPr/>
          </p:nvSpPr>
          <p:spPr>
            <a:xfrm>
              <a:off x="845441" y="4394069"/>
              <a:ext cx="12900437" cy="1544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spc="-300" dirty="0">
                  <a:solidFill>
                    <a:srgbClr val="13007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대학생활과 진로탐색</a:t>
              </a:r>
              <a:endParaRPr lang="en-US" sz="6000" spc="-300" dirty="0">
                <a:solidFill>
                  <a:srgbClr val="13007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1A1F14D-0192-D1BC-1669-3E61040506C9}"/>
                </a:ext>
              </a:extLst>
            </p:cNvPr>
            <p:cNvSpPr txBox="1"/>
            <p:nvPr/>
          </p:nvSpPr>
          <p:spPr>
            <a:xfrm>
              <a:off x="971039" y="3597897"/>
              <a:ext cx="12900437" cy="834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>
                  <a:solidFill>
                    <a:srgbClr val="DAA6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국립경국대학교</a:t>
              </a:r>
              <a:endParaRPr lang="en-US" sz="2800" spc="600" dirty="0">
                <a:solidFill>
                  <a:srgbClr val="DAA6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EC708563-5CF8-4D3A-FFF0-DD3A3FEE217C}"/>
              </a:ext>
            </a:extLst>
          </p:cNvPr>
          <p:cNvCxnSpPr/>
          <p:nvPr userDrawn="1"/>
        </p:nvCxnSpPr>
        <p:spPr>
          <a:xfrm>
            <a:off x="357650" y="6527537"/>
            <a:ext cx="8041391" cy="0"/>
          </a:xfrm>
          <a:prstGeom prst="line">
            <a:avLst/>
          </a:prstGeom>
          <a:ln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A3D523E-4AA4-7D95-1D76-33140172F4F3}"/>
              </a:ext>
            </a:extLst>
          </p:cNvPr>
          <p:cNvGrpSpPr/>
          <p:nvPr userDrawn="1"/>
        </p:nvGrpSpPr>
        <p:grpSpPr>
          <a:xfrm>
            <a:off x="9829973" y="1081036"/>
            <a:ext cx="1149403" cy="647258"/>
            <a:chOff x="9525000" y="-268395"/>
            <a:chExt cx="2590800" cy="1552391"/>
          </a:xfrm>
          <a:solidFill>
            <a:srgbClr val="E7EDFF"/>
          </a:solidFill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61CE7301-9EA2-7D01-272C-AA2D6B615BE9}"/>
                </a:ext>
              </a:extLst>
            </p:cNvPr>
            <p:cNvSpPr/>
            <p:nvPr/>
          </p:nvSpPr>
          <p:spPr>
            <a:xfrm>
              <a:off x="9525000" y="463376"/>
              <a:ext cx="2590800" cy="8206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F03A897-43A2-BF54-9DC1-7D7A4900311F}"/>
                </a:ext>
              </a:extLst>
            </p:cNvPr>
            <p:cNvSpPr/>
            <p:nvPr/>
          </p:nvSpPr>
          <p:spPr>
            <a:xfrm>
              <a:off x="9906000" y="35979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74D85085-C9EE-E5A3-2D22-EA742E0C6A88}"/>
                </a:ext>
              </a:extLst>
            </p:cNvPr>
            <p:cNvSpPr/>
            <p:nvPr/>
          </p:nvSpPr>
          <p:spPr>
            <a:xfrm>
              <a:off x="10439400" y="-268395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75E14B1E-2A37-2B6B-D767-957C883CAC76}"/>
                </a:ext>
              </a:extLst>
            </p:cNvPr>
            <p:cNvSpPr/>
            <p:nvPr/>
          </p:nvSpPr>
          <p:spPr>
            <a:xfrm>
              <a:off x="10972800" y="22643"/>
              <a:ext cx="927571" cy="9275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3CAA072-1903-412A-D662-4BD4F13496A6}"/>
              </a:ext>
            </a:extLst>
          </p:cNvPr>
          <p:cNvGrpSpPr/>
          <p:nvPr userDrawn="1"/>
        </p:nvGrpSpPr>
        <p:grpSpPr>
          <a:xfrm>
            <a:off x="10979376" y="1834386"/>
            <a:ext cx="788127" cy="377326"/>
            <a:chOff x="9525000" y="-35827"/>
            <a:chExt cx="2590800" cy="1319823"/>
          </a:xfrm>
          <a:solidFill>
            <a:srgbClr val="E7EDFF"/>
          </a:solidFill>
        </p:grpSpPr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1C4070FB-CACB-83BE-E749-B388DA04D71C}"/>
                </a:ext>
              </a:extLst>
            </p:cNvPr>
            <p:cNvSpPr/>
            <p:nvPr/>
          </p:nvSpPr>
          <p:spPr>
            <a:xfrm>
              <a:off x="9525000" y="463376"/>
              <a:ext cx="2590800" cy="8206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7436958-0010-CCFC-9D6E-692BDE1B9181}"/>
                </a:ext>
              </a:extLst>
            </p:cNvPr>
            <p:cNvSpPr/>
            <p:nvPr/>
          </p:nvSpPr>
          <p:spPr>
            <a:xfrm>
              <a:off x="10072199" y="-35827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4A18247F-4289-3E3D-6DDC-B9DF7EEE93A0}"/>
                </a:ext>
              </a:extLst>
            </p:cNvPr>
            <p:cNvSpPr/>
            <p:nvPr/>
          </p:nvSpPr>
          <p:spPr>
            <a:xfrm>
              <a:off x="10662604" y="3009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EC2ECCF1-6095-80E4-365B-B214BBBC47F6}"/>
              </a:ext>
            </a:extLst>
          </p:cNvPr>
          <p:cNvCxnSpPr>
            <a:cxnSpLocks/>
          </p:cNvCxnSpPr>
          <p:nvPr userDrawn="1"/>
        </p:nvCxnSpPr>
        <p:spPr>
          <a:xfrm>
            <a:off x="357650" y="4515184"/>
            <a:ext cx="11533671" cy="0"/>
          </a:xfrm>
          <a:prstGeom prst="line">
            <a:avLst/>
          </a:prstGeom>
          <a:ln w="76200">
            <a:solidFill>
              <a:srgbClr val="2532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0617DB72-F478-2450-262E-86793C8651BC}"/>
              </a:ext>
            </a:extLst>
          </p:cNvPr>
          <p:cNvSpPr/>
          <p:nvPr userDrawn="1"/>
        </p:nvSpPr>
        <p:spPr>
          <a:xfrm>
            <a:off x="538334" y="4698564"/>
            <a:ext cx="6719716" cy="594818"/>
          </a:xfrm>
          <a:prstGeom prst="roundRect">
            <a:avLst>
              <a:gd name="adj" fmla="val 50000"/>
            </a:avLst>
          </a:prstGeom>
          <a:solidFill>
            <a:srgbClr val="2C3B8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88FC68E0-0961-44CE-7097-A146B9585401}"/>
              </a:ext>
            </a:extLst>
          </p:cNvPr>
          <p:cNvSpPr/>
          <p:nvPr userDrawn="1"/>
        </p:nvSpPr>
        <p:spPr>
          <a:xfrm>
            <a:off x="538334" y="4698564"/>
            <a:ext cx="1397146" cy="594818"/>
          </a:xfrm>
          <a:prstGeom prst="roundRect">
            <a:avLst>
              <a:gd name="adj" fmla="val 50000"/>
            </a:avLst>
          </a:prstGeom>
          <a:solidFill>
            <a:srgbClr val="2C3B8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C000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6345" y="1721777"/>
            <a:ext cx="3179264" cy="5167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E0BA0-0E2A-8058-9701-E01C86AA05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5674" y="366847"/>
            <a:ext cx="841664" cy="70492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6869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및 학습목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17910E7-AA96-65FF-17FE-C5C7F495BE5E}"/>
              </a:ext>
            </a:extLst>
          </p:cNvPr>
          <p:cNvSpPr/>
          <p:nvPr userDrawn="1"/>
        </p:nvSpPr>
        <p:spPr>
          <a:xfrm rot="1260658">
            <a:off x="11845420" y="1008458"/>
            <a:ext cx="1302125" cy="240929"/>
          </a:xfrm>
          <a:custGeom>
            <a:avLst/>
            <a:gdLst>
              <a:gd name="connsiteX0" fmla="*/ 2088682 w 2088682"/>
              <a:gd name="connsiteY0" fmla="*/ 164611 h 593571"/>
              <a:gd name="connsiteX1" fmla="*/ 1453414 w 2088682"/>
              <a:gd name="connsiteY1" fmla="*/ 20232 h 593571"/>
              <a:gd name="connsiteX2" fmla="*/ 924025 w 2088682"/>
              <a:gd name="connsiteY2" fmla="*/ 357116 h 593571"/>
              <a:gd name="connsiteX3" fmla="*/ 1068404 w 2088682"/>
              <a:gd name="connsiteY3" fmla="*/ 588122 h 593571"/>
              <a:gd name="connsiteX4" fmla="*/ 1164656 w 2088682"/>
              <a:gd name="connsiteY4" fmla="*/ 126110 h 593571"/>
              <a:gd name="connsiteX5" fmla="*/ 712269 w 2088682"/>
              <a:gd name="connsiteY5" fmla="*/ 981 h 593571"/>
              <a:gd name="connsiteX6" fmla="*/ 0 w 2088682"/>
              <a:gd name="connsiteY6" fmla="*/ 77983 h 5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8682" h="593571">
                <a:moveTo>
                  <a:pt x="2088682" y="164611"/>
                </a:moveTo>
                <a:cubicBezTo>
                  <a:pt x="1868102" y="76379"/>
                  <a:pt x="1647523" y="-11852"/>
                  <a:pt x="1453414" y="20232"/>
                </a:cubicBezTo>
                <a:cubicBezTo>
                  <a:pt x="1259305" y="52316"/>
                  <a:pt x="988193" y="262468"/>
                  <a:pt x="924025" y="357116"/>
                </a:cubicBezTo>
                <a:cubicBezTo>
                  <a:pt x="859857" y="451764"/>
                  <a:pt x="1028299" y="626623"/>
                  <a:pt x="1068404" y="588122"/>
                </a:cubicBezTo>
                <a:cubicBezTo>
                  <a:pt x="1108509" y="549621"/>
                  <a:pt x="1224012" y="223967"/>
                  <a:pt x="1164656" y="126110"/>
                </a:cubicBezTo>
                <a:cubicBezTo>
                  <a:pt x="1105300" y="28253"/>
                  <a:pt x="906378" y="9002"/>
                  <a:pt x="712269" y="981"/>
                </a:cubicBezTo>
                <a:cubicBezTo>
                  <a:pt x="518160" y="-7040"/>
                  <a:pt x="259080" y="35471"/>
                  <a:pt x="0" y="77983"/>
                </a:cubicBezTo>
              </a:path>
            </a:pathLst>
          </a:custGeom>
          <a:ln w="28575">
            <a:solidFill>
              <a:srgbClr val="FFC000"/>
            </a:solidFill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D5682FA-8E21-B5B4-B998-597AA450B243}"/>
              </a:ext>
            </a:extLst>
          </p:cNvPr>
          <p:cNvGrpSpPr/>
          <p:nvPr userDrawn="1"/>
        </p:nvGrpSpPr>
        <p:grpSpPr>
          <a:xfrm>
            <a:off x="3163091" y="1574001"/>
            <a:ext cx="8370970" cy="4772098"/>
            <a:chOff x="3188970" y="862570"/>
            <a:chExt cx="7914023" cy="5431743"/>
          </a:xfrm>
          <a:solidFill>
            <a:srgbClr val="E7EDFF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EE7F608-DE96-65F9-1818-01BDED5900A4}"/>
                </a:ext>
              </a:extLst>
            </p:cNvPr>
            <p:cNvGrpSpPr/>
            <p:nvPr userDrawn="1"/>
          </p:nvGrpSpPr>
          <p:grpSpPr>
            <a:xfrm>
              <a:off x="3188970" y="862570"/>
              <a:ext cx="7914023" cy="2654992"/>
              <a:chOff x="3780704" y="318145"/>
              <a:chExt cx="7914023" cy="2654992"/>
            </a:xfrm>
            <a:grpFill/>
          </p:grpSpPr>
          <p:sp>
            <p:nvSpPr>
              <p:cNvPr id="16" name="사각형: 둥근 한쪽 모서리 15">
                <a:extLst>
                  <a:ext uri="{FF2B5EF4-FFF2-40B4-BE49-F238E27FC236}">
                    <a16:creationId xmlns:a16="http://schemas.microsoft.com/office/drawing/2014/main" id="{78B91151-9306-B11D-8FF3-9E1B80C287CC}"/>
                  </a:ext>
                </a:extLst>
              </p:cNvPr>
              <p:cNvSpPr/>
              <p:nvPr/>
            </p:nvSpPr>
            <p:spPr>
              <a:xfrm rot="16200000" flipV="1">
                <a:off x="6410220" y="-2311371"/>
                <a:ext cx="2654992" cy="7914023"/>
              </a:xfrm>
              <a:prstGeom prst="round1Rect">
                <a:avLst>
                  <a:gd name="adj" fmla="val 7853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2BE95-A405-257B-B4F7-B771BF87F9AA}"/>
                  </a:ext>
                </a:extLst>
              </p:cNvPr>
              <p:cNvSpPr txBox="1"/>
              <p:nvPr/>
            </p:nvSpPr>
            <p:spPr>
              <a:xfrm>
                <a:off x="4197706" y="612750"/>
                <a:ext cx="1638219" cy="542997"/>
              </a:xfrm>
              <a:prstGeom prst="rect">
                <a:avLst/>
              </a:prstGeom>
              <a:grp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rPr>
                  <a:t>학습목표</a:t>
                </a:r>
                <a:endParaRPr kumimoji="0" lang="en-US" altLang="ko-KR" sz="25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5023765-7D62-8CF7-36B5-C97EF0CEC0AA}"/>
                </a:ext>
              </a:extLst>
            </p:cNvPr>
            <p:cNvGrpSpPr/>
            <p:nvPr userDrawn="1"/>
          </p:nvGrpSpPr>
          <p:grpSpPr>
            <a:xfrm>
              <a:off x="3188998" y="3639321"/>
              <a:ext cx="7913995" cy="2654992"/>
              <a:chOff x="3188970" y="3923478"/>
              <a:chExt cx="7913995" cy="2654992"/>
            </a:xfrm>
            <a:grpFill/>
          </p:grpSpPr>
          <p:sp>
            <p:nvSpPr>
              <p:cNvPr id="19" name="사각형: 둥근 한쪽 모서리 18">
                <a:extLst>
                  <a:ext uri="{FF2B5EF4-FFF2-40B4-BE49-F238E27FC236}">
                    <a16:creationId xmlns:a16="http://schemas.microsoft.com/office/drawing/2014/main" id="{8527B978-679E-420B-457C-CDEEBEF13A15}"/>
                  </a:ext>
                </a:extLst>
              </p:cNvPr>
              <p:cNvSpPr/>
              <p:nvPr/>
            </p:nvSpPr>
            <p:spPr>
              <a:xfrm rot="5400000">
                <a:off x="5818472" y="1293976"/>
                <a:ext cx="2654992" cy="7913995"/>
              </a:xfrm>
              <a:prstGeom prst="round1Rect">
                <a:avLst>
                  <a:gd name="adj" fmla="val 7853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B0EBAF-591F-AB43-71DB-DD32410B43A2}"/>
                  </a:ext>
                </a:extLst>
              </p:cNvPr>
              <p:cNvSpPr txBox="1"/>
              <p:nvPr userDrawn="1"/>
            </p:nvSpPr>
            <p:spPr>
              <a:xfrm>
                <a:off x="3605972" y="4166997"/>
                <a:ext cx="3336757" cy="542997"/>
              </a:xfrm>
              <a:prstGeom prst="rect">
                <a:avLst/>
              </a:prstGeom>
              <a:grpFill/>
              <a:ln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rPr>
                  <a:t>학습내용</a:t>
                </a:r>
                <a:endParaRPr kumimoji="0" lang="en-US" altLang="ko-KR" sz="25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endParaRPr>
              </a:p>
            </p:txBody>
          </p:sp>
        </p:grpSp>
      </p:grpSp>
      <p:pic>
        <p:nvPicPr>
          <p:cNvPr id="25" name="Picture 10">
            <a:extLst>
              <a:ext uri="{FF2B5EF4-FFF2-40B4-BE49-F238E27FC236}">
                <a16:creationId xmlns:a16="http://schemas.microsoft.com/office/drawing/2014/main" id="{445EF5EC-65D3-A2A4-C7B5-A710095E9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1337498">
            <a:off x="10837857" y="356945"/>
            <a:ext cx="1475967" cy="7167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9AEE44-9FF1-2CD7-0BAE-9FAFB0B28ACC}"/>
              </a:ext>
            </a:extLst>
          </p:cNvPr>
          <p:cNvSpPr/>
          <p:nvPr userDrawn="1"/>
        </p:nvSpPr>
        <p:spPr>
          <a:xfrm>
            <a:off x="-26962" y="0"/>
            <a:ext cx="3318802" cy="6858000"/>
          </a:xfrm>
          <a:prstGeom prst="rect">
            <a:avLst/>
          </a:prstGeom>
          <a:solidFill>
            <a:srgbClr val="2C3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E50D9-17F7-D3C1-5DCE-37F64DD063F7}"/>
              </a:ext>
            </a:extLst>
          </p:cNvPr>
          <p:cNvSpPr txBox="1"/>
          <p:nvPr userDrawn="1"/>
        </p:nvSpPr>
        <p:spPr>
          <a:xfrm>
            <a:off x="1024989" y="643817"/>
            <a:ext cx="161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spc="-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개관</a:t>
            </a:r>
            <a:endParaRPr lang="en-US" sz="4800" spc="-3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C3B9-A9D7-395F-373E-B97AE161B73C}"/>
              </a:ext>
            </a:extLst>
          </p:cNvPr>
          <p:cNvSpPr txBox="1"/>
          <p:nvPr userDrawn="1"/>
        </p:nvSpPr>
        <p:spPr>
          <a:xfrm>
            <a:off x="1440078" y="1427590"/>
            <a:ext cx="116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spc="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SURVEY</a:t>
            </a: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CD5D5D6-A19A-0C8B-9919-8275F222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888" y="640203"/>
            <a:ext cx="7621189" cy="768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>
                <a:solidFill>
                  <a:srgbClr val="25327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348CCB28-23AB-2ACC-890A-121694A28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086" y="64317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5327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fld id="{445B613A-3BA7-4AC2-AA2A-33CAF16626A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5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34723C-E5A8-D8FD-3AC0-CC3110D53FEA}"/>
              </a:ext>
            </a:extLst>
          </p:cNvPr>
          <p:cNvSpPr/>
          <p:nvPr userDrawn="1"/>
        </p:nvSpPr>
        <p:spPr>
          <a:xfrm>
            <a:off x="0" y="6370552"/>
            <a:ext cx="12192000" cy="487447"/>
          </a:xfrm>
          <a:prstGeom prst="rect">
            <a:avLst/>
          </a:prstGeom>
          <a:solidFill>
            <a:srgbClr val="2C3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42AC6F20-602F-0CBD-6B97-970CB4A8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086" y="64317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fld id="{445B613A-3BA7-4AC2-AA2A-33CAF16626A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DB7B24-C0C6-E4C3-35A0-241AEE76A8E0}"/>
              </a:ext>
            </a:extLst>
          </p:cNvPr>
          <p:cNvSpPr/>
          <p:nvPr userDrawn="1"/>
        </p:nvSpPr>
        <p:spPr>
          <a:xfrm>
            <a:off x="-292961" y="61764"/>
            <a:ext cx="6977846" cy="494346"/>
          </a:xfrm>
          <a:prstGeom prst="roundRect">
            <a:avLst>
              <a:gd name="adj" fmla="val 50000"/>
            </a:avLst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C96160-ED5C-3BD7-FB96-1C8319BD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2" y="135169"/>
            <a:ext cx="5820480" cy="389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800">
                <a:solidFill>
                  <a:srgbClr val="2532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pic>
        <p:nvPicPr>
          <p:cNvPr id="17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1019946" flipH="1">
            <a:off x="113340" y="199526"/>
            <a:ext cx="537454" cy="26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9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멘토링 미션">
    <p:bg>
      <p:bgPr>
        <a:solidFill>
          <a:srgbClr val="2C3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>
            <a:extLst>
              <a:ext uri="{FF2B5EF4-FFF2-40B4-BE49-F238E27FC236}">
                <a16:creationId xmlns:a16="http://schemas.microsoft.com/office/drawing/2014/main" id="{503BD76D-ABCC-C054-1012-4AC36956F470}"/>
              </a:ext>
            </a:extLst>
          </p:cNvPr>
          <p:cNvSpPr/>
          <p:nvPr userDrawn="1"/>
        </p:nvSpPr>
        <p:spPr>
          <a:xfrm>
            <a:off x="0" y="1279489"/>
            <a:ext cx="12192000" cy="4299021"/>
          </a:xfrm>
          <a:prstGeom prst="trapezoid">
            <a:avLst>
              <a:gd name="adj" fmla="val 17140"/>
            </a:avLst>
          </a:prstGeom>
          <a:solidFill>
            <a:srgbClr val="CAD0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F5447E-43CC-85FA-0B81-B217C27F2082}"/>
              </a:ext>
            </a:extLst>
          </p:cNvPr>
          <p:cNvSpPr/>
          <p:nvPr userDrawn="1"/>
        </p:nvSpPr>
        <p:spPr>
          <a:xfrm>
            <a:off x="561089" y="5428648"/>
            <a:ext cx="10835606" cy="1429352"/>
          </a:xfrm>
          <a:prstGeom prst="roundRect">
            <a:avLst>
              <a:gd name="adj" fmla="val 0"/>
            </a:avLst>
          </a:prstGeom>
          <a:solidFill>
            <a:srgbClr val="CAD0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23FCDB-1E04-BC44-7265-D816F40B2927}"/>
              </a:ext>
            </a:extLst>
          </p:cNvPr>
          <p:cNvGrpSpPr/>
          <p:nvPr userDrawn="1"/>
        </p:nvGrpSpPr>
        <p:grpSpPr>
          <a:xfrm>
            <a:off x="333666" y="303802"/>
            <a:ext cx="11524658" cy="6338297"/>
            <a:chOff x="429923" y="303802"/>
            <a:chExt cx="11332144" cy="633829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C5792AC-DFB4-6F84-DA2C-F863BC654510}"/>
                </a:ext>
              </a:extLst>
            </p:cNvPr>
            <p:cNvSpPr/>
            <p:nvPr userDrawn="1"/>
          </p:nvSpPr>
          <p:spPr>
            <a:xfrm>
              <a:off x="429923" y="303802"/>
              <a:ext cx="11332144" cy="633829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C2B7F75-3DD5-7A6A-9831-0AC1145850EF}"/>
                </a:ext>
              </a:extLst>
            </p:cNvPr>
            <p:cNvSpPr/>
            <p:nvPr userDrawn="1"/>
          </p:nvSpPr>
          <p:spPr>
            <a:xfrm>
              <a:off x="561089" y="459312"/>
              <a:ext cx="11069822" cy="6027276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25327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FE2DF510-CA1D-C269-AB23-00F8C62AC095}"/>
              </a:ext>
            </a:extLst>
          </p:cNvPr>
          <p:cNvSpPr/>
          <p:nvPr userDrawn="1"/>
        </p:nvSpPr>
        <p:spPr>
          <a:xfrm flipV="1">
            <a:off x="464821" y="466186"/>
            <a:ext cx="330484" cy="325460"/>
          </a:xfrm>
          <a:prstGeom prst="triangle">
            <a:avLst>
              <a:gd name="adj" fmla="val 0"/>
            </a:avLst>
          </a:prstGeom>
          <a:solidFill>
            <a:srgbClr val="2C3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40A35C77-EC77-403F-16DF-C7000CCCCD8B}"/>
              </a:ext>
            </a:extLst>
          </p:cNvPr>
          <p:cNvSpPr/>
          <p:nvPr userDrawn="1"/>
        </p:nvSpPr>
        <p:spPr>
          <a:xfrm flipH="1" flipV="1">
            <a:off x="11396695" y="466186"/>
            <a:ext cx="330484" cy="325460"/>
          </a:xfrm>
          <a:prstGeom prst="triangle">
            <a:avLst>
              <a:gd name="adj" fmla="val 0"/>
            </a:avLst>
          </a:prstGeom>
          <a:solidFill>
            <a:srgbClr val="2C3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D6AB5B70-7566-EB7C-3195-BC55F78FC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086" y="64317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5327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fld id="{445B613A-3BA7-4AC2-AA2A-33CAF16626A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정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4B8B14-ACFC-9831-E9F7-019076120AE6}"/>
              </a:ext>
            </a:extLst>
          </p:cNvPr>
          <p:cNvSpPr/>
          <p:nvPr userDrawn="1"/>
        </p:nvSpPr>
        <p:spPr>
          <a:xfrm>
            <a:off x="-26962" y="0"/>
            <a:ext cx="3318802" cy="6858000"/>
          </a:xfrm>
          <a:prstGeom prst="rect">
            <a:avLst/>
          </a:prstGeom>
          <a:solidFill>
            <a:srgbClr val="2C3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E50D9-17F7-D3C1-5DCE-37F64DD063F7}"/>
              </a:ext>
            </a:extLst>
          </p:cNvPr>
          <p:cNvSpPr txBox="1"/>
          <p:nvPr userDrawn="1"/>
        </p:nvSpPr>
        <p:spPr>
          <a:xfrm>
            <a:off x="163211" y="1012091"/>
            <a:ext cx="274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spc="-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요약 정리</a:t>
            </a:r>
            <a:endParaRPr lang="en-US" sz="4800" spc="-3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C3B9-A9D7-395F-373E-B97AE161B73C}"/>
              </a:ext>
            </a:extLst>
          </p:cNvPr>
          <p:cNvSpPr txBox="1"/>
          <p:nvPr userDrawn="1"/>
        </p:nvSpPr>
        <p:spPr>
          <a:xfrm>
            <a:off x="131904" y="598526"/>
            <a:ext cx="300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pc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대학생활과 진로탐색</a:t>
            </a:r>
            <a:endParaRPr lang="en-US" sz="1800" spc="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777" y="4469163"/>
            <a:ext cx="3341337" cy="19938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2672084" y="5812446"/>
            <a:ext cx="863804" cy="6505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8AABA307-5B2B-D9BC-3CA8-9608F6FA6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086" y="64317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5327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fld id="{445B613A-3BA7-4AC2-AA2A-33CAF16626A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74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다음차시 예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4B8B14-ACFC-9831-E9F7-019076120AE6}"/>
              </a:ext>
            </a:extLst>
          </p:cNvPr>
          <p:cNvSpPr/>
          <p:nvPr userDrawn="1"/>
        </p:nvSpPr>
        <p:spPr>
          <a:xfrm>
            <a:off x="-26962" y="0"/>
            <a:ext cx="3318802" cy="6858000"/>
          </a:xfrm>
          <a:prstGeom prst="rect">
            <a:avLst/>
          </a:prstGeom>
          <a:solidFill>
            <a:srgbClr val="2C3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E50D9-17F7-D3C1-5DCE-37F64DD063F7}"/>
              </a:ext>
            </a:extLst>
          </p:cNvPr>
          <p:cNvSpPr txBox="1"/>
          <p:nvPr userDrawn="1"/>
        </p:nvSpPr>
        <p:spPr>
          <a:xfrm>
            <a:off x="163211" y="1012091"/>
            <a:ext cx="274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spc="-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다음 차시</a:t>
            </a:r>
            <a:endParaRPr lang="en-US" sz="4800" spc="-3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EC3B9-A9D7-395F-373E-B97AE161B73C}"/>
              </a:ext>
            </a:extLst>
          </p:cNvPr>
          <p:cNvSpPr txBox="1"/>
          <p:nvPr userDrawn="1"/>
        </p:nvSpPr>
        <p:spPr>
          <a:xfrm>
            <a:off x="131904" y="598526"/>
            <a:ext cx="300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pc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대학생활과 진로탐색</a:t>
            </a:r>
            <a:endParaRPr lang="en-US" sz="1800" spc="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9D013F-EAEC-8870-9E2B-9AD5E85BF204}"/>
              </a:ext>
            </a:extLst>
          </p:cNvPr>
          <p:cNvGrpSpPr/>
          <p:nvPr userDrawn="1"/>
        </p:nvGrpSpPr>
        <p:grpSpPr>
          <a:xfrm>
            <a:off x="3630051" y="935030"/>
            <a:ext cx="8077928" cy="2677476"/>
            <a:chOff x="3482013" y="598527"/>
            <a:chExt cx="8077928" cy="267747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EE7F608-DE96-65F9-1818-01BDED5900A4}"/>
                </a:ext>
              </a:extLst>
            </p:cNvPr>
            <p:cNvGrpSpPr/>
            <p:nvPr userDrawn="1"/>
          </p:nvGrpSpPr>
          <p:grpSpPr>
            <a:xfrm>
              <a:off x="3482013" y="598527"/>
              <a:ext cx="8077928" cy="2677476"/>
              <a:chOff x="3780705" y="100182"/>
              <a:chExt cx="7914023" cy="2677476"/>
            </a:xfrm>
          </p:grpSpPr>
          <p:sp>
            <p:nvSpPr>
              <p:cNvPr id="16" name="사각형: 둥근 대각선 방향 모서리 15">
                <a:extLst>
                  <a:ext uri="{FF2B5EF4-FFF2-40B4-BE49-F238E27FC236}">
                    <a16:creationId xmlns:a16="http://schemas.microsoft.com/office/drawing/2014/main" id="{78B91151-9306-B11D-8FF3-9E1B80C287CC}"/>
                  </a:ext>
                </a:extLst>
              </p:cNvPr>
              <p:cNvSpPr/>
              <p:nvPr/>
            </p:nvSpPr>
            <p:spPr>
              <a:xfrm rot="16200000" flipV="1">
                <a:off x="6398979" y="-2518092"/>
                <a:ext cx="2677476" cy="7914023"/>
              </a:xfrm>
              <a:prstGeom prst="round2DiagRect">
                <a:avLst/>
              </a:prstGeom>
              <a:solidFill>
                <a:schemeClr val="bg1"/>
              </a:solidFill>
              <a:ln>
                <a:solidFill>
                  <a:srgbClr val="2C3B84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2BE95-A405-257B-B4F7-B771BF87F9AA}"/>
                  </a:ext>
                </a:extLst>
              </p:cNvPr>
              <p:cNvSpPr txBox="1"/>
              <p:nvPr/>
            </p:nvSpPr>
            <p:spPr>
              <a:xfrm>
                <a:off x="4201305" y="482213"/>
                <a:ext cx="313763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</a:rPr>
                  <a:t>다음 시간에는</a:t>
                </a:r>
                <a:endPara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3E51C5-D0C3-B72E-E8AD-E57FF3C6677D}"/>
                </a:ext>
              </a:extLst>
            </p:cNvPr>
            <p:cNvSpPr txBox="1"/>
            <p:nvPr userDrawn="1"/>
          </p:nvSpPr>
          <p:spPr>
            <a:xfrm>
              <a:off x="7943545" y="2610157"/>
              <a:ext cx="331880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에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 대해 배워봅시다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.</a:t>
              </a:r>
              <a:endPara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F98346-E182-F860-DBD7-A9FAAAEC8FA2}"/>
              </a:ext>
            </a:extLst>
          </p:cNvPr>
          <p:cNvGrpSpPr/>
          <p:nvPr userDrawn="1"/>
        </p:nvGrpSpPr>
        <p:grpSpPr>
          <a:xfrm>
            <a:off x="10879105" y="425491"/>
            <a:ext cx="1149403" cy="647258"/>
            <a:chOff x="9525000" y="-268395"/>
            <a:chExt cx="2590800" cy="1552391"/>
          </a:xfrm>
          <a:solidFill>
            <a:srgbClr val="E7EDFF"/>
          </a:solidFill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5114A50-EE15-4818-716A-F925B8FF5F3B}"/>
                </a:ext>
              </a:extLst>
            </p:cNvPr>
            <p:cNvSpPr/>
            <p:nvPr/>
          </p:nvSpPr>
          <p:spPr>
            <a:xfrm>
              <a:off x="9525000" y="463376"/>
              <a:ext cx="2590800" cy="8206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BE79B7F-1E0F-3D4B-F522-525AD4DB09F7}"/>
                </a:ext>
              </a:extLst>
            </p:cNvPr>
            <p:cNvSpPr/>
            <p:nvPr/>
          </p:nvSpPr>
          <p:spPr>
            <a:xfrm>
              <a:off x="9906000" y="35979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0038C98-1EC2-A7D6-1267-0FAD51612B43}"/>
                </a:ext>
              </a:extLst>
            </p:cNvPr>
            <p:cNvSpPr/>
            <p:nvPr/>
          </p:nvSpPr>
          <p:spPr>
            <a:xfrm>
              <a:off x="10439400" y="-268395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5E3B83B-4497-4F60-FFC2-68466855A96F}"/>
                </a:ext>
              </a:extLst>
            </p:cNvPr>
            <p:cNvSpPr/>
            <p:nvPr/>
          </p:nvSpPr>
          <p:spPr>
            <a:xfrm>
              <a:off x="10972800" y="22643"/>
              <a:ext cx="927571" cy="9275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19BC8E-5123-D396-C489-3AB071EE48B9}"/>
              </a:ext>
            </a:extLst>
          </p:cNvPr>
          <p:cNvGrpSpPr/>
          <p:nvPr userDrawn="1"/>
        </p:nvGrpSpPr>
        <p:grpSpPr>
          <a:xfrm>
            <a:off x="9972657" y="405400"/>
            <a:ext cx="788127" cy="377326"/>
            <a:chOff x="9525000" y="-35827"/>
            <a:chExt cx="2590800" cy="1319823"/>
          </a:xfrm>
          <a:solidFill>
            <a:srgbClr val="E7EDFF"/>
          </a:solidFill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186980D-A79E-0E91-BED6-5C1C79013748}"/>
                </a:ext>
              </a:extLst>
            </p:cNvPr>
            <p:cNvSpPr/>
            <p:nvPr/>
          </p:nvSpPr>
          <p:spPr>
            <a:xfrm>
              <a:off x="9525000" y="463376"/>
              <a:ext cx="2590800" cy="8206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A14E87E-3195-5CD4-8B4C-56BF9C3F60D0}"/>
                </a:ext>
              </a:extLst>
            </p:cNvPr>
            <p:cNvSpPr/>
            <p:nvPr/>
          </p:nvSpPr>
          <p:spPr>
            <a:xfrm>
              <a:off x="10072199" y="-35827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F6B98EE-3156-C2F6-6424-5477D8EDCB01}"/>
                </a:ext>
              </a:extLst>
            </p:cNvPr>
            <p:cNvSpPr/>
            <p:nvPr/>
          </p:nvSpPr>
          <p:spPr>
            <a:xfrm>
              <a:off x="10662604" y="3009"/>
              <a:ext cx="990600" cy="990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1D103FCC-12D4-E6F8-834D-4ED12F7CF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086" y="64317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5327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fld id="{445B613A-3BA7-4AC2-AA2A-33CAF16626A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9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C9B306-42AC-DD94-04BA-CD41913EC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619C40-D183-A7B3-7B2A-30AC2248D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7112D6-EF47-D93E-14BB-A072FA543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8EBDF-9696-0F2F-852A-B47928890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FC7E0-E667-D5F7-5199-B1E71E819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613A-3BA7-4AC2-AA2A-33CAF16626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98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62" r:id="rId5"/>
    <p:sldLayoutId id="2147483661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>
            <a:extLst>
              <a:ext uri="{FF2B5EF4-FFF2-40B4-BE49-F238E27FC236}">
                <a16:creationId xmlns:a16="http://schemas.microsoft.com/office/drawing/2014/main" id="{7B35B000-8C00-4C92-17D5-FFBA5523B8CE}"/>
              </a:ext>
            </a:extLst>
          </p:cNvPr>
          <p:cNvSpPr txBox="1"/>
          <p:nvPr/>
        </p:nvSpPr>
        <p:spPr>
          <a:xfrm>
            <a:off x="1049996" y="4779647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sz="2400" dirty="0">
              <a:solidFill>
                <a:srgbClr val="FFC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9801B-01C8-B0AD-7DDF-F88DDDE2E1BC}"/>
              </a:ext>
            </a:extLst>
          </p:cNvPr>
          <p:cNvSpPr txBox="1"/>
          <p:nvPr/>
        </p:nvSpPr>
        <p:spPr>
          <a:xfrm>
            <a:off x="2037453" y="4779647"/>
            <a:ext cx="505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대학시설 견학 및 활용 방법 이해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00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8B8F-2C75-33C3-BFE1-A89784F75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3CA75A-200D-A10E-A9BC-4F126DB07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C3CC01B-1789-A1BC-1841-AD780BA1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AD652-2DF9-2EF0-86A3-99FE621476FE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학생상담센터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C8524-7432-3628-2295-16E25AD5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83" y="1572478"/>
            <a:ext cx="7618234" cy="45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6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7E77B-8DD2-35C0-0B74-1301A566E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D26717-4EC3-7169-63F7-2BB08C9F3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F0466-85DB-4BAB-B944-35CBA6D7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4E3C7-0B49-DEB1-34E1-51DCC72A0630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학생상담센터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BE2218-A2ED-DC58-449B-56996DB7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2020992"/>
            <a:ext cx="8125959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3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2202-6363-4866-DB08-F1C498C27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EDC95D-D05E-CFC4-AC77-B97FC1C13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56196C-DEF2-E3DB-AF46-A39743F7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65B38-066D-BE7A-513F-7A7858ECC5DB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어학원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FF65C-CFA9-6456-C476-BF72B4EE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2276314"/>
            <a:ext cx="8316486" cy="23053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AF83667-2F6D-16EF-57C9-CDABD15272A6}"/>
              </a:ext>
            </a:extLst>
          </p:cNvPr>
          <p:cNvGrpSpPr/>
          <p:nvPr/>
        </p:nvGrpSpPr>
        <p:grpSpPr>
          <a:xfrm>
            <a:off x="1585524" y="432310"/>
            <a:ext cx="9020951" cy="5869187"/>
            <a:chOff x="1585524" y="432310"/>
            <a:chExt cx="9020951" cy="58691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9B6991-D1DC-7EE6-0359-856CF96C7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524" y="432310"/>
              <a:ext cx="9020951" cy="5869187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AAC8152-9584-64D0-5DA0-D0C2952EEE59}"/>
                </a:ext>
              </a:extLst>
            </p:cNvPr>
            <p:cNvSpPr/>
            <p:nvPr/>
          </p:nvSpPr>
          <p:spPr>
            <a:xfrm>
              <a:off x="4477116" y="1923813"/>
              <a:ext cx="935871" cy="893852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77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A6A06-8EC6-35C3-1163-25800056B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54768B-C3B5-73E1-ACD9-E8CDE08C0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2A7BB4-D060-4924-849F-CF1ADB69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99361-F23C-1623-77F8-D5F9EC8832CA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어학원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E07AEE-17CD-EC83-52B3-FDDFEF29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57" y="1510834"/>
            <a:ext cx="7248086" cy="45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E8768-CBB3-6B0B-BDFB-E744C7559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8C3FCB-F1C8-8053-F3D9-F7E981A57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300314-59F1-3078-7A36-5318267D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813DF-9A5A-CED2-6D8E-E04514FC4596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어학원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F8C08-D5BB-C0F4-EAE8-E28E21D1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2262965"/>
            <a:ext cx="8068801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6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B69D-008B-011E-F61B-E94177E5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0C7E1A-940E-CBBC-43E1-EF743FCA9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78B401B-F841-2BA0-DD79-465912AE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73CC7-8BC0-D645-8BBF-AEBABEB71C11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스포츠센터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44E943-4286-00F7-25F3-182973D06FA7}"/>
              </a:ext>
            </a:extLst>
          </p:cNvPr>
          <p:cNvGrpSpPr/>
          <p:nvPr/>
        </p:nvGrpSpPr>
        <p:grpSpPr>
          <a:xfrm>
            <a:off x="2013968" y="1838814"/>
            <a:ext cx="8164064" cy="4008557"/>
            <a:chOff x="2013968" y="2578554"/>
            <a:chExt cx="8164064" cy="400855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C3B60E-4137-E531-51DA-629C062DF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241"/>
            <a:stretch/>
          </p:blipFill>
          <p:spPr>
            <a:xfrm>
              <a:off x="2033020" y="4510354"/>
              <a:ext cx="8125959" cy="207675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CFB355-6FD1-CB6F-3169-F6C1099C0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363"/>
            <a:stretch/>
          </p:blipFill>
          <p:spPr>
            <a:xfrm>
              <a:off x="2013968" y="2578554"/>
              <a:ext cx="8164064" cy="197289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91790FC-731B-B166-D197-CFE60234C425}"/>
              </a:ext>
            </a:extLst>
          </p:cNvPr>
          <p:cNvGrpSpPr/>
          <p:nvPr/>
        </p:nvGrpSpPr>
        <p:grpSpPr>
          <a:xfrm>
            <a:off x="1585524" y="432310"/>
            <a:ext cx="9020951" cy="5869187"/>
            <a:chOff x="1585524" y="432310"/>
            <a:chExt cx="9020951" cy="586918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EA3136A-AAC7-81D8-94E5-A2D02B9E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5524" y="432310"/>
              <a:ext cx="9020951" cy="5869187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CAB9A61-8E26-5AFB-C6E7-ECA60F595273}"/>
                </a:ext>
              </a:extLst>
            </p:cNvPr>
            <p:cNvSpPr/>
            <p:nvPr/>
          </p:nvSpPr>
          <p:spPr>
            <a:xfrm>
              <a:off x="5699740" y="1937754"/>
              <a:ext cx="935871" cy="893852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799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50A1-08C0-A6D8-A5F4-3661E852E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AEC816-8774-B4AF-E5F4-ABD3AFFF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596698-D82C-0D9F-6BD5-70FE810C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C49A4-BB03-9A67-C049-894AD0DDBC6D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이노메이커랩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46B6B6-8916-B89F-5E0A-F04BD1FD01AC}"/>
              </a:ext>
            </a:extLst>
          </p:cNvPr>
          <p:cNvSpPr/>
          <p:nvPr/>
        </p:nvSpPr>
        <p:spPr>
          <a:xfrm>
            <a:off x="583734" y="1788913"/>
            <a:ext cx="5402094" cy="4085617"/>
          </a:xfrm>
          <a:prstGeom prst="rect">
            <a:avLst/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56FC0B8-6988-0F76-D094-476864F7EA98}"/>
              </a:ext>
            </a:extLst>
          </p:cNvPr>
          <p:cNvSpPr txBox="1">
            <a:spLocks/>
          </p:cNvSpPr>
          <p:nvPr/>
        </p:nvSpPr>
        <p:spPr>
          <a:xfrm>
            <a:off x="796404" y="2236381"/>
            <a:ext cx="4976750" cy="1130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개방형 메이커스페이스 공간인</a:t>
            </a:r>
            <a:br>
              <a:rPr lang="en-US" altLang="ko-KR" sz="1700" dirty="0"/>
            </a:br>
            <a:r>
              <a:rPr lang="ko-KR" altLang="en-US" sz="1700" dirty="0" err="1"/>
              <a:t>국립경국대학교</a:t>
            </a:r>
            <a:r>
              <a:rPr lang="ko-KR" altLang="en-US" sz="1700" dirty="0"/>
              <a:t> </a:t>
            </a:r>
            <a:r>
              <a:rPr lang="ko-KR" altLang="en-US" sz="1700" dirty="0" err="1"/>
              <a:t>이노메이커랩을</a:t>
            </a:r>
            <a:r>
              <a:rPr lang="ko-KR" altLang="en-US" sz="1700" dirty="0"/>
              <a:t> 설립하여</a:t>
            </a:r>
            <a:r>
              <a:rPr lang="en-US" altLang="ko-KR" sz="1700" dirty="0"/>
              <a:t>,</a:t>
            </a:r>
            <a:br>
              <a:rPr lang="en-US" altLang="ko-KR" sz="1700" dirty="0"/>
            </a:br>
            <a:r>
              <a:rPr lang="ko-KR" altLang="en-US" sz="1700" dirty="0"/>
              <a:t>아이디어 개발</a:t>
            </a:r>
            <a:r>
              <a:rPr lang="en-US" altLang="ko-KR" sz="1700" dirty="0"/>
              <a:t>, </a:t>
            </a:r>
            <a:r>
              <a:rPr lang="ko-KR" altLang="en-US" sz="1700" dirty="0"/>
              <a:t>시제품 제작</a:t>
            </a:r>
            <a:r>
              <a:rPr lang="en-US" altLang="ko-KR" sz="1700" dirty="0"/>
              <a:t>, </a:t>
            </a:r>
            <a:r>
              <a:rPr lang="ko-KR" altLang="en-US" sz="1700" dirty="0"/>
              <a:t>창업으로 이어지는</a:t>
            </a:r>
            <a:br>
              <a:rPr lang="en-US" altLang="ko-KR" sz="1700" dirty="0"/>
            </a:br>
            <a:r>
              <a:rPr lang="ko-KR" altLang="en-US" sz="1700" dirty="0"/>
              <a:t>모든 과정을 한 공간에서 수행할 수 있는</a:t>
            </a:r>
            <a:br>
              <a:rPr lang="en-US" altLang="ko-KR" sz="1700" dirty="0"/>
            </a:br>
            <a:r>
              <a:rPr lang="en-US" altLang="ko-KR" sz="1700" dirty="0"/>
              <a:t>ANU CORE School </a:t>
            </a:r>
            <a:r>
              <a:rPr lang="ko-KR" altLang="en-US" sz="1700" dirty="0"/>
              <a:t>구축</a:t>
            </a:r>
            <a:endParaRPr lang="en-US" altLang="ko-KR" sz="1700" dirty="0"/>
          </a:p>
          <a:p>
            <a:pPr marL="0" indent="0">
              <a:buNone/>
            </a:pPr>
            <a:endParaRPr lang="en-US" altLang="ko-KR" sz="1700" dirty="0"/>
          </a:p>
          <a:p>
            <a:r>
              <a:rPr lang="ko-KR" altLang="en-US" sz="1700" dirty="0"/>
              <a:t>위치</a:t>
            </a:r>
            <a:r>
              <a:rPr lang="en-US" altLang="ko-KR" sz="1700" dirty="0"/>
              <a:t>: </a:t>
            </a:r>
            <a:r>
              <a:rPr lang="ko-KR" altLang="en-US" sz="1700" dirty="0"/>
              <a:t>제 </a:t>
            </a:r>
            <a:r>
              <a:rPr lang="en-US" altLang="ko-KR" sz="1700" dirty="0"/>
              <a:t>1</a:t>
            </a:r>
            <a:r>
              <a:rPr lang="ko-KR" altLang="en-US" sz="1700" dirty="0"/>
              <a:t>공학관 지하</a:t>
            </a:r>
            <a:r>
              <a:rPr lang="en-US" altLang="ko-KR" sz="1700" dirty="0"/>
              <a:t>1</a:t>
            </a:r>
            <a:r>
              <a:rPr lang="ko-KR" altLang="en-US" sz="1700" dirty="0"/>
              <a:t>층 </a:t>
            </a:r>
            <a:r>
              <a:rPr lang="ko-KR" altLang="en-US" sz="1700" dirty="0" err="1"/>
              <a:t>이노메이커랩</a:t>
            </a:r>
            <a:endParaRPr lang="en-US" altLang="ko-KR" sz="1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04C802-34FF-C1F0-56AF-AC73C828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671" y="2467010"/>
            <a:ext cx="5540991" cy="24954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B4EC235-F7AB-C649-2854-AD47D75E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09" y="1454948"/>
            <a:ext cx="9593182" cy="4600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855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F3A66-F628-346A-8522-72480E11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1B8FE6-F205-FAD7-9394-F78B8B01B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C0E9D1F-5393-E78A-94AA-AD269903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4E717-3A5C-2D10-B9E8-DB859E9176F8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기숙사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25053C-031A-BF2C-A16A-D01B444A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45" y="2054558"/>
            <a:ext cx="5132351" cy="34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9C121F-2647-9D22-D92D-A51592862C6D}"/>
              </a:ext>
            </a:extLst>
          </p:cNvPr>
          <p:cNvSpPr/>
          <p:nvPr/>
        </p:nvSpPr>
        <p:spPr>
          <a:xfrm>
            <a:off x="583734" y="1788913"/>
            <a:ext cx="5402094" cy="4085617"/>
          </a:xfrm>
          <a:prstGeom prst="rect">
            <a:avLst/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F03567D-EE1E-D020-0814-C53C1CF76FCF}"/>
              </a:ext>
            </a:extLst>
          </p:cNvPr>
          <p:cNvSpPr txBox="1">
            <a:spLocks/>
          </p:cNvSpPr>
          <p:nvPr/>
        </p:nvSpPr>
        <p:spPr>
          <a:xfrm>
            <a:off x="796404" y="2061723"/>
            <a:ext cx="4976750" cy="1130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b="1" dirty="0" err="1"/>
              <a:t>솔뫼관</a:t>
            </a:r>
            <a:r>
              <a:rPr lang="ko-KR" altLang="en-US" sz="1900" b="1" dirty="0"/>
              <a:t> </a:t>
            </a:r>
            <a:r>
              <a:rPr lang="en-US" altLang="ko-KR" sz="1900" b="1" dirty="0"/>
              <a:t>(</a:t>
            </a:r>
            <a:r>
              <a:rPr lang="ko-KR" altLang="en-US" sz="1900" b="1" dirty="0"/>
              <a:t>남학생 전용</a:t>
            </a:r>
            <a:r>
              <a:rPr lang="en-US" altLang="ko-KR" sz="1900" b="1" dirty="0"/>
              <a:t>)</a:t>
            </a:r>
            <a:br>
              <a:rPr lang="en-US" altLang="ko-KR" sz="1900" dirty="0"/>
            </a:br>
            <a:r>
              <a:rPr lang="en-US" altLang="ko-KR" sz="1900" dirty="0"/>
              <a:t>- </a:t>
            </a:r>
            <a:r>
              <a:rPr lang="ko-KR" altLang="en-US" sz="1900" dirty="0"/>
              <a:t>장애인실 </a:t>
            </a:r>
            <a:r>
              <a:rPr lang="en-US" altLang="ko-KR" sz="1900" dirty="0"/>
              <a:t>(1</a:t>
            </a:r>
            <a:r>
              <a:rPr lang="ko-KR" altLang="en-US" sz="1900" dirty="0"/>
              <a:t>인실</a:t>
            </a:r>
            <a:r>
              <a:rPr lang="en-US" altLang="ko-KR" sz="1900" dirty="0"/>
              <a:t>, 3</a:t>
            </a:r>
            <a:r>
              <a:rPr lang="ko-KR" altLang="en-US" sz="1900" dirty="0"/>
              <a:t>명</a:t>
            </a:r>
            <a:r>
              <a:rPr lang="en-US" altLang="ko-KR" sz="1900" dirty="0"/>
              <a:t>)</a:t>
            </a:r>
            <a:br>
              <a:rPr lang="en-US" altLang="ko-KR" sz="1900" dirty="0"/>
            </a:br>
            <a:r>
              <a:rPr lang="en-US" altLang="ko-KR" sz="1900" dirty="0"/>
              <a:t>- </a:t>
            </a:r>
            <a:r>
              <a:rPr lang="ko-KR" altLang="en-US" sz="1900" dirty="0" err="1"/>
              <a:t>일반실</a:t>
            </a:r>
            <a:r>
              <a:rPr lang="ko-KR" altLang="en-US" sz="1900" dirty="0"/>
              <a:t> </a:t>
            </a:r>
            <a:r>
              <a:rPr lang="en-US" altLang="ko-KR" sz="1900" dirty="0"/>
              <a:t>(2</a:t>
            </a:r>
            <a:r>
              <a:rPr lang="ko-KR" altLang="en-US" sz="1900" dirty="0"/>
              <a:t>인실</a:t>
            </a:r>
            <a:r>
              <a:rPr lang="en-US" altLang="ko-KR" sz="1900" dirty="0"/>
              <a:t>, 468</a:t>
            </a:r>
            <a:r>
              <a:rPr lang="ko-KR" altLang="en-US" sz="1900" dirty="0"/>
              <a:t>명</a:t>
            </a:r>
            <a:r>
              <a:rPr lang="en-US" altLang="ko-KR" sz="1900" dirty="0"/>
              <a:t>)</a:t>
            </a:r>
            <a:br>
              <a:rPr lang="en-US" altLang="ko-KR" sz="1900" dirty="0"/>
            </a:br>
            <a:r>
              <a:rPr lang="en-US" altLang="ko-KR" sz="1900" dirty="0"/>
              <a:t>- </a:t>
            </a:r>
            <a:r>
              <a:rPr lang="ko-KR" altLang="en-US" sz="1900" dirty="0"/>
              <a:t>발코니실 </a:t>
            </a:r>
            <a:r>
              <a:rPr lang="en-US" altLang="ko-KR" sz="1900" dirty="0"/>
              <a:t>(2</a:t>
            </a:r>
            <a:r>
              <a:rPr lang="ko-KR" altLang="en-US" sz="1900" dirty="0"/>
              <a:t>인실</a:t>
            </a:r>
            <a:r>
              <a:rPr lang="en-US" altLang="ko-KR" sz="1900" dirty="0"/>
              <a:t>, 44</a:t>
            </a:r>
            <a:r>
              <a:rPr lang="ko-KR" altLang="en-US" sz="1900" dirty="0"/>
              <a:t>명</a:t>
            </a:r>
            <a:r>
              <a:rPr lang="en-US" altLang="ko-KR" sz="1900" dirty="0"/>
              <a:t>)</a:t>
            </a:r>
          </a:p>
          <a:p>
            <a:endParaRPr lang="en-US" altLang="ko-KR" sz="1900" dirty="0"/>
          </a:p>
          <a:p>
            <a:r>
              <a:rPr lang="ko-KR" altLang="en-US" sz="1900" b="1" dirty="0"/>
              <a:t>가람관 </a:t>
            </a:r>
            <a:r>
              <a:rPr lang="en-US" altLang="ko-KR" sz="1900" b="1" dirty="0"/>
              <a:t>(</a:t>
            </a:r>
            <a:r>
              <a:rPr lang="ko-KR" altLang="en-US" sz="1900" b="1" dirty="0"/>
              <a:t>남녀공용</a:t>
            </a:r>
            <a:r>
              <a:rPr lang="en-US" altLang="ko-KR" sz="1900" b="1" dirty="0"/>
              <a:t>)</a:t>
            </a:r>
            <a:br>
              <a:rPr lang="en-US" altLang="ko-KR" sz="1900" dirty="0"/>
            </a:br>
            <a:r>
              <a:rPr lang="en-US" altLang="ko-KR" sz="1900" dirty="0"/>
              <a:t>- </a:t>
            </a:r>
            <a:r>
              <a:rPr lang="ko-KR" altLang="en-US" sz="1900" dirty="0"/>
              <a:t>남학생</a:t>
            </a:r>
            <a:r>
              <a:rPr lang="en-US" altLang="ko-KR" sz="1900" dirty="0"/>
              <a:t>: 2</a:t>
            </a:r>
            <a:r>
              <a:rPr lang="ko-KR" altLang="en-US" sz="1900" dirty="0"/>
              <a:t>인실</a:t>
            </a:r>
            <a:r>
              <a:rPr lang="en-US" altLang="ko-KR" sz="1900" dirty="0"/>
              <a:t>, 100</a:t>
            </a:r>
            <a:r>
              <a:rPr lang="ko-KR" altLang="en-US" sz="1900" dirty="0"/>
              <a:t>명</a:t>
            </a:r>
            <a:br>
              <a:rPr lang="en-US" altLang="ko-KR" sz="1900" dirty="0"/>
            </a:br>
            <a:r>
              <a:rPr lang="en-US" altLang="ko-KR" sz="1900" dirty="0"/>
              <a:t>- </a:t>
            </a:r>
            <a:r>
              <a:rPr lang="ko-KR" altLang="en-US" sz="1900" dirty="0"/>
              <a:t>여학생</a:t>
            </a:r>
            <a:r>
              <a:rPr lang="en-US" altLang="ko-KR" sz="1900" dirty="0"/>
              <a:t>: 2</a:t>
            </a:r>
            <a:r>
              <a:rPr lang="ko-KR" altLang="en-US" sz="1900" dirty="0"/>
              <a:t>인실</a:t>
            </a:r>
            <a:r>
              <a:rPr lang="en-US" altLang="ko-KR" sz="1900" dirty="0"/>
              <a:t>, 400</a:t>
            </a:r>
            <a:r>
              <a:rPr lang="ko-KR" altLang="en-US" sz="1900" dirty="0"/>
              <a:t>명</a:t>
            </a:r>
            <a:r>
              <a:rPr lang="en-US" altLang="ko-KR" sz="1900" dirty="0"/>
              <a:t>/4</a:t>
            </a:r>
            <a:r>
              <a:rPr lang="ko-KR" altLang="en-US" sz="1900" dirty="0"/>
              <a:t>인실</a:t>
            </a:r>
            <a:r>
              <a:rPr lang="en-US" altLang="ko-KR" sz="1900" dirty="0"/>
              <a:t>, 300</a:t>
            </a:r>
            <a:r>
              <a:rPr lang="ko-KR" altLang="en-US" sz="1900" dirty="0"/>
              <a:t>명</a:t>
            </a:r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309CE0-AE77-D8A8-E7A7-47D3E0EF4900}"/>
              </a:ext>
            </a:extLst>
          </p:cNvPr>
          <p:cNvSpPr/>
          <p:nvPr/>
        </p:nvSpPr>
        <p:spPr>
          <a:xfrm>
            <a:off x="6198498" y="1788912"/>
            <a:ext cx="5402094" cy="4085617"/>
          </a:xfrm>
          <a:prstGeom prst="rect">
            <a:avLst/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6D7B93-AA96-DCBA-D666-44929112D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74" y="1915022"/>
            <a:ext cx="5132352" cy="342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3B5EFC6-0860-8C64-E7FD-DE9295AFCEF1}"/>
              </a:ext>
            </a:extLst>
          </p:cNvPr>
          <p:cNvSpPr txBox="1">
            <a:spLocks/>
          </p:cNvSpPr>
          <p:nvPr/>
        </p:nvSpPr>
        <p:spPr>
          <a:xfrm>
            <a:off x="6579050" y="5399121"/>
            <a:ext cx="4976750" cy="1130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 err="1"/>
              <a:t>국립경국대학교</a:t>
            </a:r>
            <a:r>
              <a:rPr lang="ko-KR" altLang="en-US" sz="1400" dirty="0"/>
              <a:t> 기숙사 </a:t>
            </a:r>
            <a:r>
              <a:rPr lang="en-US" altLang="ko-KR" sz="1400" dirty="0"/>
              <a:t>(</a:t>
            </a:r>
            <a:r>
              <a:rPr lang="ko-KR" altLang="en-US" sz="1400" dirty="0"/>
              <a:t>가람관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81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C49F2-198B-4D26-DECF-8299006CB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1F6CA2-F751-77D8-FF9B-651F43007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4807B2-755D-CD8B-E913-2ED1D249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C8569-2A1F-C1BB-F667-93C468F6A351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기숙사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84017C-5F5D-C71A-77D1-519F4F87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61" y="2150976"/>
            <a:ext cx="9129699" cy="28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5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38C0-8622-C63B-D0E9-2B2A0030D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EC2856-4EA7-34C9-F4D5-205886732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19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4B53C2-DA3C-954E-DC42-1CD6E831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94E85-508D-D5DD-877B-1D24A5428706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기숙사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010CDD-3094-F683-BA49-89CE25449A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8"/>
          <a:stretch/>
        </p:blipFill>
        <p:spPr>
          <a:xfrm>
            <a:off x="1587307" y="1696447"/>
            <a:ext cx="9017386" cy="39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7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E2B7C3-AF3B-8D07-71B0-8EEDD5D9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88" y="652903"/>
            <a:ext cx="7621189" cy="768749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주차명</a:t>
            </a:r>
            <a:endParaRPr lang="ko-KR" altLang="en-US" sz="3000" dirty="0">
              <a:solidFill>
                <a:srgbClr val="253271"/>
              </a:solidFill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A073896-C695-4B16-DCB0-0D4B4834A41D}"/>
              </a:ext>
            </a:extLst>
          </p:cNvPr>
          <p:cNvSpPr txBox="1">
            <a:spLocks/>
          </p:cNvSpPr>
          <p:nvPr/>
        </p:nvSpPr>
        <p:spPr>
          <a:xfrm>
            <a:off x="3818614" y="2398604"/>
            <a:ext cx="7621189" cy="124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우리 대학시설을 파악하고</a:t>
            </a:r>
            <a:r>
              <a:rPr lang="en-US" altLang="ko-KR" dirty="0"/>
              <a:t>, </a:t>
            </a:r>
            <a:r>
              <a:rPr lang="ko-KR" altLang="en-US" dirty="0"/>
              <a:t>필요한 서비스와 정보 자원을 활용할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21EE03B-A168-CF9B-AFA6-3FBBDBFC496E}"/>
              </a:ext>
            </a:extLst>
          </p:cNvPr>
          <p:cNvSpPr txBox="1">
            <a:spLocks/>
          </p:cNvSpPr>
          <p:nvPr/>
        </p:nvSpPr>
        <p:spPr>
          <a:xfrm>
            <a:off x="3818613" y="4769988"/>
            <a:ext cx="7218463" cy="1245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b="1" dirty="0">
                <a:solidFill>
                  <a:srgbClr val="6173CB"/>
                </a:solidFill>
              </a:rPr>
              <a:t>학교 시설 소개</a:t>
            </a:r>
            <a:r>
              <a:rPr lang="en-US" altLang="ko-KR" sz="1500" b="1" dirty="0">
                <a:solidFill>
                  <a:srgbClr val="6173CB"/>
                </a:solidFill>
              </a:rPr>
              <a:t>: </a:t>
            </a:r>
            <a:r>
              <a:rPr lang="ko-KR" altLang="en-US" sz="1500" dirty="0"/>
              <a:t>도서관</a:t>
            </a:r>
            <a:r>
              <a:rPr lang="en-US" altLang="ko-KR" sz="1500" dirty="0"/>
              <a:t>, </a:t>
            </a:r>
            <a:r>
              <a:rPr lang="ko-KR" altLang="en-US" sz="1500" dirty="0"/>
              <a:t>대학일자리플러스센터</a:t>
            </a:r>
            <a:r>
              <a:rPr lang="en-US" altLang="ko-KR" sz="1500" dirty="0"/>
              <a:t>, </a:t>
            </a:r>
            <a:r>
              <a:rPr lang="ko-KR" altLang="en-US" sz="1500" dirty="0"/>
              <a:t>학생상담센터</a:t>
            </a:r>
            <a:r>
              <a:rPr lang="en-US" altLang="ko-KR" sz="1500" dirty="0"/>
              <a:t>, </a:t>
            </a:r>
            <a:r>
              <a:rPr lang="ko-KR" altLang="en-US" sz="1500" dirty="0"/>
              <a:t>어학원</a:t>
            </a:r>
            <a:r>
              <a:rPr lang="en-US" altLang="ko-KR" sz="1500" dirty="0"/>
              <a:t>, </a:t>
            </a:r>
            <a:r>
              <a:rPr lang="ko-KR" altLang="en-US" sz="1500" dirty="0"/>
              <a:t>스포츠센터</a:t>
            </a:r>
            <a:r>
              <a:rPr lang="en-US" altLang="ko-KR" sz="1500" dirty="0"/>
              <a:t>,</a:t>
            </a:r>
            <a:br>
              <a:rPr lang="en-US" altLang="ko-KR" sz="1500" dirty="0"/>
            </a:br>
            <a:r>
              <a:rPr lang="ko-KR" altLang="en-US" sz="1500" dirty="0" err="1"/>
              <a:t>이노메이커랩</a:t>
            </a:r>
            <a:r>
              <a:rPr lang="en-US" altLang="ko-KR" sz="1500" dirty="0"/>
              <a:t> </a:t>
            </a:r>
            <a:r>
              <a:rPr lang="ko-KR" altLang="en-US" sz="1500" dirty="0"/>
              <a:t>등 주요 학생 교육시설 소개 및 활용방법 안내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500" dirty="0"/>
          </a:p>
          <a:p>
            <a:r>
              <a:rPr lang="ko-KR" altLang="en-US" sz="1500" b="1" dirty="0">
                <a:solidFill>
                  <a:srgbClr val="6173CB"/>
                </a:solidFill>
              </a:rPr>
              <a:t>생활 시설 소개</a:t>
            </a:r>
            <a:r>
              <a:rPr lang="en-US" altLang="ko-KR" sz="1500" b="1" dirty="0">
                <a:solidFill>
                  <a:srgbClr val="6173CB"/>
                </a:solidFill>
              </a:rPr>
              <a:t>: </a:t>
            </a:r>
            <a:r>
              <a:rPr lang="ko-KR" altLang="en-US" sz="1500" dirty="0"/>
              <a:t>기숙사</a:t>
            </a:r>
            <a:r>
              <a:rPr lang="en-US" altLang="ko-KR" sz="1500" dirty="0"/>
              <a:t>/</a:t>
            </a:r>
            <a:r>
              <a:rPr lang="ko-KR" altLang="en-US" sz="1500" dirty="0"/>
              <a:t>자취 생활</a:t>
            </a:r>
            <a:r>
              <a:rPr lang="en-US" altLang="ko-KR" sz="1500" dirty="0"/>
              <a:t>, GKNU RC</a:t>
            </a:r>
            <a:r>
              <a:rPr lang="ko-KR" altLang="en-US" sz="1500" dirty="0"/>
              <a:t> 프로그램 소개</a:t>
            </a:r>
            <a:endParaRPr lang="en-US" altLang="ko-KR" sz="1500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0AB00E70-DD6D-F201-67D8-1D7B6DBCA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086" y="6431712"/>
            <a:ext cx="2743200" cy="365125"/>
          </a:xfrm>
        </p:spPr>
        <p:txBody>
          <a:bodyPr/>
          <a:lstStyle/>
          <a:p>
            <a:fld id="{445B613A-3BA7-4AC2-AA2A-33CAF16626A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523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1717E-76F1-FFD1-C9EB-56F988F86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3E812E-ABB2-3315-1B42-8E86A5DCD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20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98FBF9-73E3-43D4-98E7-86907352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B49AD-FF0C-45AB-6A77-4B5684F706F9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GKNU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RC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프로그램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912397-A9DC-1BA7-0C74-2121A8378CFE}"/>
              </a:ext>
            </a:extLst>
          </p:cNvPr>
          <p:cNvSpPr/>
          <p:nvPr/>
        </p:nvSpPr>
        <p:spPr>
          <a:xfrm>
            <a:off x="583734" y="1788913"/>
            <a:ext cx="5402094" cy="4085617"/>
          </a:xfrm>
          <a:prstGeom prst="rect">
            <a:avLst/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939306F7-B8C9-F22D-4164-86B7333F395F}"/>
              </a:ext>
            </a:extLst>
          </p:cNvPr>
          <p:cNvSpPr txBox="1">
            <a:spLocks/>
          </p:cNvSpPr>
          <p:nvPr/>
        </p:nvSpPr>
        <p:spPr>
          <a:xfrm>
            <a:off x="796404" y="2000079"/>
            <a:ext cx="4976750" cy="3671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900" b="1" dirty="0"/>
              <a:t>Residential College(RC)</a:t>
            </a:r>
            <a:r>
              <a:rPr lang="ko-KR" altLang="en-US" sz="1900" b="1" dirty="0"/>
              <a:t>는</a:t>
            </a:r>
            <a:br>
              <a:rPr lang="en-US" altLang="ko-KR" sz="1900" b="1" dirty="0"/>
            </a:br>
            <a:r>
              <a:rPr lang="ko-KR" altLang="en-US" sz="1900" dirty="0"/>
              <a:t>학생들이 특정 주제나 관심사를 공유하는</a:t>
            </a:r>
            <a:br>
              <a:rPr lang="en-US" altLang="ko-KR" sz="1900" dirty="0"/>
            </a:br>
            <a:r>
              <a:rPr lang="ko-KR" altLang="en-US" sz="1900" dirty="0"/>
              <a:t>작은 커뮤니티로</a:t>
            </a:r>
            <a:r>
              <a:rPr lang="en-US" altLang="ko-KR" sz="1900" dirty="0"/>
              <a:t>, </a:t>
            </a:r>
            <a:r>
              <a:rPr lang="ko-KR" altLang="en-US" sz="1900" dirty="0"/>
              <a:t>대학 캠퍼스 내에서</a:t>
            </a:r>
            <a:br>
              <a:rPr lang="en-US" altLang="ko-KR" sz="1900" dirty="0"/>
            </a:br>
            <a:r>
              <a:rPr lang="ko-KR" altLang="en-US" sz="1900" dirty="0"/>
              <a:t>주거지와 학습 환경이 결합된 형태</a:t>
            </a:r>
            <a:endParaRPr lang="en-US" altLang="ko-KR" sz="1900" dirty="0"/>
          </a:p>
          <a:p>
            <a:endParaRPr lang="en-US" altLang="ko-KR" sz="1900" dirty="0"/>
          </a:p>
          <a:p>
            <a:r>
              <a:rPr lang="ko-KR" altLang="en-US" sz="1900" dirty="0"/>
              <a:t>기숙사에서 학생들이 </a:t>
            </a:r>
            <a:r>
              <a:rPr lang="ko-KR" altLang="en-US" sz="1900" b="1" dirty="0"/>
              <a:t>특정 주제나 관심사를</a:t>
            </a:r>
            <a:br>
              <a:rPr lang="en-US" altLang="ko-KR" sz="1900" b="1" dirty="0"/>
            </a:br>
            <a:r>
              <a:rPr lang="ko-KR" altLang="en-US" sz="1900" b="1" dirty="0"/>
              <a:t>공유하는 그룹</a:t>
            </a:r>
            <a:r>
              <a:rPr lang="ko-KR" altLang="en-US" sz="1900" dirty="0"/>
              <a:t>으로 활동</a:t>
            </a:r>
            <a:r>
              <a:rPr lang="en-US" altLang="ko-KR" sz="1900" dirty="0"/>
              <a:t> </a:t>
            </a:r>
            <a:r>
              <a:rPr lang="ko-KR" altLang="en-US" sz="1900" dirty="0"/>
              <a:t>혹은 기숙사 학생들을 위한 </a:t>
            </a:r>
            <a:r>
              <a:rPr lang="ko-KR" altLang="en-US" sz="1900" dirty="0" err="1"/>
              <a:t>비교과</a:t>
            </a:r>
            <a:r>
              <a:rPr lang="ko-KR" altLang="en-US" sz="1900" dirty="0"/>
              <a:t> 프로그램 운영</a:t>
            </a:r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0A5DE8-8BBD-06A9-D2CF-066364EF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94" y="2077804"/>
            <a:ext cx="5338274" cy="35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78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A620-3135-811D-DEF8-3ABDE7B67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1EFD41-6B02-9A83-356C-A761D0EB1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21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7ECA1D5-315F-4317-2205-D228E2FD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B606D-C217-4A75-53F6-6142E72CFF57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워크시트 작성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CD074B-8D30-6492-E684-D606E952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04" y="2116334"/>
            <a:ext cx="10084504" cy="32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1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CD6B7-C1FE-3311-BE0E-69DAFF50F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E5B9FF-5C27-89EC-B221-602E6CBD2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22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2291FF-3236-50B1-DA20-675C4860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A50DB-0420-C7AA-2F4D-2DD5C088F924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워크시트 작성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8C66B2-048A-0EBC-807C-7EF0A889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04" y="2116334"/>
            <a:ext cx="10084504" cy="32981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FB4BE2-EA36-08BA-8F92-03ADDCFC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76" y="1962319"/>
            <a:ext cx="9869632" cy="36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2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52C8-47D5-BD1A-1A93-26D7E746B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896CD-F457-B089-222E-CB5CAF0C8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23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64628E-59CE-E682-1042-051E2E2E6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8BFB1-0F4E-5423-9A93-D0F2A073BA53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워크시트 작성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60A63A-C3A2-DBD8-BD55-583B9737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04" y="2116334"/>
            <a:ext cx="10084504" cy="3298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A92413-72D4-4AD1-B73D-AA83D22A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804" y="1694004"/>
            <a:ext cx="10084503" cy="44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4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D47EA9F-9B55-6599-DB32-20FE0CD1AE2F}"/>
              </a:ext>
            </a:extLst>
          </p:cNvPr>
          <p:cNvSpPr/>
          <p:nvPr/>
        </p:nvSpPr>
        <p:spPr>
          <a:xfrm>
            <a:off x="1042687" y="3744625"/>
            <a:ext cx="10106627" cy="2328733"/>
          </a:xfrm>
          <a:prstGeom prst="roundRect">
            <a:avLst>
              <a:gd name="adj" fmla="val 78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4647F-5FD4-A960-6BAD-3BB86BF75392}"/>
              </a:ext>
            </a:extLst>
          </p:cNvPr>
          <p:cNvSpPr txBox="1"/>
          <p:nvPr/>
        </p:nvSpPr>
        <p:spPr>
          <a:xfrm>
            <a:off x="4556537" y="976254"/>
            <a:ext cx="3078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285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MENTORING MISSION 1</a:t>
            </a:r>
            <a:endParaRPr lang="ko-KR" altLang="en-US" sz="2000" dirty="0">
              <a:solidFill>
                <a:srgbClr val="1E285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401BC-47B1-C5F6-A880-FF5769908EED}"/>
              </a:ext>
            </a:extLst>
          </p:cNvPr>
          <p:cNvSpPr txBox="1"/>
          <p:nvPr/>
        </p:nvSpPr>
        <p:spPr>
          <a:xfrm>
            <a:off x="2160468" y="1514527"/>
            <a:ext cx="787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4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대학시설 탐방</a:t>
            </a:r>
            <a:r>
              <a:rPr lang="en-US" altLang="ko-KR" sz="4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4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아지트를 찾아라</a:t>
            </a:r>
            <a:r>
              <a:rPr lang="en-US" altLang="ko-KR" sz="4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!”</a:t>
            </a:r>
            <a:endParaRPr lang="ko-KR" altLang="en-US" sz="40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A548D-21A0-0164-882D-919DFFCD1EAA}"/>
              </a:ext>
            </a:extLst>
          </p:cNvPr>
          <p:cNvSpPr txBox="1"/>
          <p:nvPr/>
        </p:nvSpPr>
        <p:spPr>
          <a:xfrm>
            <a:off x="3060550" y="2656954"/>
            <a:ext cx="6070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멘토와 함께 대학시설을 탐방하고 인증샷을 촬영하라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82761-F8F4-8653-CE16-2E994633754F}"/>
              </a:ext>
            </a:extLst>
          </p:cNvPr>
          <p:cNvSpPr txBox="1"/>
          <p:nvPr/>
        </p:nvSpPr>
        <p:spPr>
          <a:xfrm>
            <a:off x="1226319" y="3942391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dist"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rgbClr val="2532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미션 수행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064EE-99CB-B852-0C1F-0500100D73ED}"/>
              </a:ext>
            </a:extLst>
          </p:cNvPr>
          <p:cNvSpPr txBox="1"/>
          <p:nvPr/>
        </p:nvSpPr>
        <p:spPr>
          <a:xfrm>
            <a:off x="1473200" y="4398024"/>
            <a:ext cx="9245600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필수 시설을 포함하여 탐색하고 싶은 곳을 선택한다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멘토와 함께 선택한 대학 시설을 탐방한다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대학 시설에서 인증샷을 남기고 아지트로 자주 방문한다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</p:txBody>
      </p:sp>
      <p:sp>
        <p:nvSpPr>
          <p:cNvPr id="19" name="사각형: 둥근 한쪽 모서리 18">
            <a:extLst>
              <a:ext uri="{FF2B5EF4-FFF2-40B4-BE49-F238E27FC236}">
                <a16:creationId xmlns:a16="http://schemas.microsoft.com/office/drawing/2014/main" id="{565EC598-D79B-6583-853F-7B13290EE70C}"/>
              </a:ext>
            </a:extLst>
          </p:cNvPr>
          <p:cNvSpPr/>
          <p:nvPr/>
        </p:nvSpPr>
        <p:spPr>
          <a:xfrm>
            <a:off x="0" y="5353856"/>
            <a:ext cx="1473200" cy="1504144"/>
          </a:xfrm>
          <a:prstGeom prst="round1Rect">
            <a:avLst>
              <a:gd name="adj" fmla="val 50000"/>
            </a:avLst>
          </a:prstGeom>
          <a:solidFill>
            <a:srgbClr val="CAD0E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8EE0AC72-4CAE-4127-06BD-5FF84E767E6C}"/>
              </a:ext>
            </a:extLst>
          </p:cNvPr>
          <p:cNvSpPr/>
          <p:nvPr/>
        </p:nvSpPr>
        <p:spPr>
          <a:xfrm flipH="1">
            <a:off x="10718800" y="5353856"/>
            <a:ext cx="1473200" cy="1504144"/>
          </a:xfrm>
          <a:prstGeom prst="round1Rect">
            <a:avLst>
              <a:gd name="adj" fmla="val 50000"/>
            </a:avLst>
          </a:prstGeom>
          <a:solidFill>
            <a:srgbClr val="CAD0EE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25DB1B80-3640-3DA9-DDB9-04F6EEF30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086" y="6431712"/>
            <a:ext cx="2743200" cy="365125"/>
          </a:xfrm>
        </p:spPr>
        <p:txBody>
          <a:bodyPr/>
          <a:lstStyle/>
          <a:p>
            <a:fld id="{445B613A-3BA7-4AC2-AA2A-33CAF16626A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7C824-D46E-F25F-5285-C3BEE333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57" y="818785"/>
            <a:ext cx="7954485" cy="522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81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6DF064-22A6-ED05-107C-B5134FF8EC17}"/>
              </a:ext>
            </a:extLst>
          </p:cNvPr>
          <p:cNvGrpSpPr/>
          <p:nvPr userDrawn="1"/>
        </p:nvGrpSpPr>
        <p:grpSpPr>
          <a:xfrm>
            <a:off x="3619101" y="598527"/>
            <a:ext cx="7940840" cy="2677476"/>
            <a:chOff x="3877959" y="100182"/>
            <a:chExt cx="7816770" cy="2677476"/>
          </a:xfrm>
        </p:grpSpPr>
        <p:sp>
          <p:nvSpPr>
            <p:cNvPr id="27" name="사각형: 둥근 대각선 방향 모서리 26">
              <a:extLst>
                <a:ext uri="{FF2B5EF4-FFF2-40B4-BE49-F238E27FC236}">
                  <a16:creationId xmlns:a16="http://schemas.microsoft.com/office/drawing/2014/main" id="{8B4DB606-E98A-B4C1-77C8-27E1F5D4B5FE}"/>
                </a:ext>
              </a:extLst>
            </p:cNvPr>
            <p:cNvSpPr/>
            <p:nvPr/>
          </p:nvSpPr>
          <p:spPr>
            <a:xfrm rot="16200000" flipV="1">
              <a:off x="6447606" y="-2469465"/>
              <a:ext cx="2677476" cy="7816770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2C3B84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94AE27-61C4-7BCD-C73A-4AF44F963DDD}"/>
                </a:ext>
              </a:extLst>
            </p:cNvPr>
            <p:cNvSpPr txBox="1"/>
            <p:nvPr/>
          </p:nvSpPr>
          <p:spPr>
            <a:xfrm>
              <a:off x="4197708" y="406025"/>
              <a:ext cx="633246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2C3B84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대학시설 탐방 및 활용방법</a:t>
              </a:r>
              <a:endPara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2C3B84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FB3E9C-A965-F686-A38F-05FDD2069C1A}"/>
              </a:ext>
            </a:extLst>
          </p:cNvPr>
          <p:cNvGrpSpPr/>
          <p:nvPr userDrawn="1"/>
        </p:nvGrpSpPr>
        <p:grpSpPr>
          <a:xfrm>
            <a:off x="3619099" y="3581997"/>
            <a:ext cx="7940841" cy="2677476"/>
            <a:chOff x="3286195" y="3912234"/>
            <a:chExt cx="7816771" cy="2677476"/>
          </a:xfrm>
        </p:grpSpPr>
        <p:sp>
          <p:nvSpPr>
            <p:cNvPr id="25" name="사각형: 둥근 대각선 방향 모서리 24">
              <a:extLst>
                <a:ext uri="{FF2B5EF4-FFF2-40B4-BE49-F238E27FC236}">
                  <a16:creationId xmlns:a16="http://schemas.microsoft.com/office/drawing/2014/main" id="{02CDC778-FCB7-AABB-1526-601DBC399636}"/>
                </a:ext>
              </a:extLst>
            </p:cNvPr>
            <p:cNvSpPr/>
            <p:nvPr/>
          </p:nvSpPr>
          <p:spPr>
            <a:xfrm rot="16200000" flipV="1">
              <a:off x="5855843" y="1342586"/>
              <a:ext cx="2677476" cy="7816771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2C3B84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E5A3FA-9BA6-1027-2F2D-96AA97E3C298}"/>
                </a:ext>
              </a:extLst>
            </p:cNvPr>
            <p:cNvSpPr txBox="1"/>
            <p:nvPr userDrawn="1"/>
          </p:nvSpPr>
          <p:spPr>
            <a:xfrm>
              <a:off x="3605972" y="4166996"/>
              <a:ext cx="52261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2C3B84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아지트 찾고 인증샷 남기기</a:t>
              </a:r>
              <a:endPara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2C3B84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D01B37-6A63-AA4C-E68B-4A4B52BF9158}"/>
              </a:ext>
            </a:extLst>
          </p:cNvPr>
          <p:cNvSpPr txBox="1"/>
          <p:nvPr/>
        </p:nvSpPr>
        <p:spPr>
          <a:xfrm>
            <a:off x="3870392" y="1527376"/>
            <a:ext cx="7307891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도서관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대학일자리플러스센터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학생상담센터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어학원 등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주요 학생 교육시설 소개 및 활용방법 이해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기숙사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자취 생활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GKNU RC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A7F98-9A2B-216F-CE85-2F3A6FBA5C27}"/>
              </a:ext>
            </a:extLst>
          </p:cNvPr>
          <p:cNvSpPr txBox="1"/>
          <p:nvPr/>
        </p:nvSpPr>
        <p:spPr>
          <a:xfrm>
            <a:off x="3870392" y="4434551"/>
            <a:ext cx="6660619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워크시트 작성 후 멘토와 대학시설을 탐방하며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본인만의 아지트를 찾아 보세요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98CB293-0757-C624-E226-5DD386AC1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086" y="6431712"/>
            <a:ext cx="2743200" cy="365125"/>
          </a:xfrm>
        </p:spPr>
        <p:txBody>
          <a:bodyPr/>
          <a:lstStyle/>
          <a:p>
            <a:fld id="{445B613A-3BA7-4AC2-AA2A-33CAF16626A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62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14F0A0-74B4-4191-18EF-D39CB0A71A0F}"/>
              </a:ext>
            </a:extLst>
          </p:cNvPr>
          <p:cNvSpPr txBox="1"/>
          <p:nvPr/>
        </p:nvSpPr>
        <p:spPr>
          <a:xfrm>
            <a:off x="5054081" y="2044700"/>
            <a:ext cx="5346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C3B8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2800" dirty="0">
                <a:solidFill>
                  <a:srgbClr val="2C3B8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주차</a:t>
            </a:r>
            <a:r>
              <a:rPr lang="en-US" altLang="ko-KR" sz="2800" dirty="0">
                <a:solidFill>
                  <a:srgbClr val="2C3B8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2C3B8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대학 입학부터 졸업까지</a:t>
            </a:r>
            <a:r>
              <a:rPr lang="en-US" altLang="ko-KR" sz="2800" dirty="0">
                <a:solidFill>
                  <a:srgbClr val="2C3B8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(1)</a:t>
            </a:r>
            <a:endParaRPr lang="ko-KR" altLang="en-US" sz="2800" dirty="0">
              <a:solidFill>
                <a:srgbClr val="2C3B8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2F1D506-409A-654C-8F5D-9502CD4E9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086" y="6431712"/>
            <a:ext cx="2743200" cy="365125"/>
          </a:xfrm>
        </p:spPr>
        <p:txBody>
          <a:bodyPr/>
          <a:lstStyle/>
          <a:p>
            <a:fld id="{445B613A-3BA7-4AC2-AA2A-33CAF16626A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30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EDB459-C8A1-23D0-08B0-60A1B6C64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39AC02-456A-A56E-9808-8F7826B4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11E23-3BB1-14F2-63D4-7ED60AEEF90B}"/>
              </a:ext>
            </a:extLst>
          </p:cNvPr>
          <p:cNvSpPr txBox="1"/>
          <p:nvPr/>
        </p:nvSpPr>
        <p:spPr>
          <a:xfrm>
            <a:off x="363378" y="802948"/>
            <a:ext cx="23235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도서관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05244E-6E4C-D41E-026F-4A1675DA4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86" y="2460314"/>
            <a:ext cx="10710227" cy="26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9A5FC-613E-EB20-9349-5B6784E83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24F44-2877-6E24-C598-5E9961AAA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E685D1-D48B-3EF2-D99C-1EF5C01F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4FA72-26DC-0510-2C84-FDF983D49ECF}"/>
              </a:ext>
            </a:extLst>
          </p:cNvPr>
          <p:cNvSpPr txBox="1"/>
          <p:nvPr/>
        </p:nvSpPr>
        <p:spPr>
          <a:xfrm>
            <a:off x="363378" y="802948"/>
            <a:ext cx="23235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도서관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E61643-36D4-23F8-E859-7EB4282D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2" y="1788913"/>
            <a:ext cx="10667135" cy="3956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C1C863-F745-0897-561A-D6E39FA5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17" y="5637973"/>
            <a:ext cx="7659169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B7415-C46E-08B5-9688-BDAB1F50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7991AC-1F8E-F244-6641-651993E3E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52EEEC9-76E1-AF42-7A5D-9FFDE6F1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085DF-4852-1F62-C7D4-F4107AC50381}"/>
              </a:ext>
            </a:extLst>
          </p:cNvPr>
          <p:cNvSpPr txBox="1"/>
          <p:nvPr/>
        </p:nvSpPr>
        <p:spPr>
          <a:xfrm>
            <a:off x="363378" y="802948"/>
            <a:ext cx="23235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도서관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3E2AD-0D82-A49E-CB32-44E979273E16}"/>
              </a:ext>
            </a:extLst>
          </p:cNvPr>
          <p:cNvSpPr/>
          <p:nvPr/>
        </p:nvSpPr>
        <p:spPr>
          <a:xfrm>
            <a:off x="1206834" y="5499371"/>
            <a:ext cx="5700408" cy="2397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2CE736-FD27-1807-32FB-A0F865BBA7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0974" y="1731326"/>
            <a:ext cx="5402094" cy="4085617"/>
          </a:xfrm>
          <a:prstGeom prst="rect">
            <a:avLst/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994DF427-C20C-57EC-F711-B407F7D5797D}"/>
              </a:ext>
            </a:extLst>
          </p:cNvPr>
          <p:cNvSpPr/>
          <p:nvPr/>
        </p:nvSpPr>
        <p:spPr>
          <a:xfrm>
            <a:off x="2395814" y="1976857"/>
            <a:ext cx="1612413" cy="588541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id="{3AC73985-153B-A4C7-B029-43F67DDD1C04}"/>
              </a:ext>
            </a:extLst>
          </p:cNvPr>
          <p:cNvSpPr txBox="1">
            <a:spLocks/>
          </p:cNvSpPr>
          <p:nvPr/>
        </p:nvSpPr>
        <p:spPr>
          <a:xfrm>
            <a:off x="2560067" y="2076277"/>
            <a:ext cx="1283905" cy="389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2532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대출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7574260A-DEEB-2764-3283-C8D3FB183197}"/>
              </a:ext>
            </a:extLst>
          </p:cNvPr>
          <p:cNvSpPr txBox="1">
            <a:spLocks/>
          </p:cNvSpPr>
          <p:nvPr/>
        </p:nvSpPr>
        <p:spPr>
          <a:xfrm>
            <a:off x="721317" y="2806477"/>
            <a:ext cx="4976750" cy="1130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/>
              <a:t>도서관 홈페이지에서 자료 검색 후 청구기호 확인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r>
              <a:rPr lang="ko-KR" altLang="en-US" sz="1500" dirty="0"/>
              <a:t>학생증</a:t>
            </a:r>
            <a:r>
              <a:rPr lang="en-US" altLang="ko-KR" sz="1500" dirty="0"/>
              <a:t>/</a:t>
            </a:r>
            <a:r>
              <a:rPr lang="ko-KR" altLang="en-US" sz="1500" dirty="0"/>
              <a:t>모바일이용증으로 각 층에 비치된</a:t>
            </a:r>
            <a:br>
              <a:rPr lang="en-US" altLang="ko-KR" sz="1500" dirty="0"/>
            </a:br>
            <a:r>
              <a:rPr lang="ko-KR" altLang="en-US" sz="1500" dirty="0" err="1"/>
              <a:t>무인대출반납기에서</a:t>
            </a:r>
            <a:r>
              <a:rPr lang="ko-KR" altLang="en-US" sz="1500" dirty="0"/>
              <a:t> 도서 대출</a:t>
            </a:r>
            <a:endParaRPr lang="en-US" altLang="ko-KR" sz="15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269228-1AD2-40E1-4818-65587AB8CA6D}"/>
              </a:ext>
            </a:extLst>
          </p:cNvPr>
          <p:cNvSpPr/>
          <p:nvPr/>
        </p:nvSpPr>
        <p:spPr>
          <a:xfrm>
            <a:off x="6288932" y="1731326"/>
            <a:ext cx="5402094" cy="4085617"/>
          </a:xfrm>
          <a:prstGeom prst="rect">
            <a:avLst/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B94BE586-C106-8784-6F89-0359F822E6F1}"/>
              </a:ext>
            </a:extLst>
          </p:cNvPr>
          <p:cNvSpPr/>
          <p:nvPr/>
        </p:nvSpPr>
        <p:spPr>
          <a:xfrm>
            <a:off x="8183772" y="1976857"/>
            <a:ext cx="1612413" cy="588541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EEBB10E5-2CF3-E40C-ACE0-CC7B6D82125E}"/>
              </a:ext>
            </a:extLst>
          </p:cNvPr>
          <p:cNvSpPr txBox="1">
            <a:spLocks/>
          </p:cNvSpPr>
          <p:nvPr/>
        </p:nvSpPr>
        <p:spPr>
          <a:xfrm>
            <a:off x="8348025" y="2076277"/>
            <a:ext cx="1283905" cy="389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2532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반납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27467A68-D017-B64F-84AB-E70A59026A4B}"/>
              </a:ext>
            </a:extLst>
          </p:cNvPr>
          <p:cNvSpPr txBox="1">
            <a:spLocks/>
          </p:cNvSpPr>
          <p:nvPr/>
        </p:nvSpPr>
        <p:spPr>
          <a:xfrm>
            <a:off x="6509275" y="2806477"/>
            <a:ext cx="4976750" cy="1130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b="1" dirty="0"/>
              <a:t>업무시간</a:t>
            </a:r>
            <a:r>
              <a:rPr lang="ko-KR" altLang="en-US" sz="1500" dirty="0"/>
              <a:t> </a:t>
            </a:r>
            <a:r>
              <a:rPr lang="en-US" altLang="ko-KR" sz="1500" dirty="0"/>
              <a:t>(09:00~18:00)</a:t>
            </a:r>
            <a:br>
              <a:rPr lang="en-US" altLang="ko-KR" sz="1500" dirty="0"/>
            </a:br>
            <a:r>
              <a:rPr lang="ko-KR" altLang="en-US" sz="1500" dirty="0"/>
              <a:t>각 층 </a:t>
            </a:r>
            <a:r>
              <a:rPr lang="ko-KR" altLang="en-US" sz="1500" dirty="0" err="1"/>
              <a:t>무인대출반납기</a:t>
            </a:r>
            <a:r>
              <a:rPr lang="ko-KR" altLang="en-US" sz="1500" dirty="0"/>
              <a:t> 또는 </a:t>
            </a:r>
            <a:r>
              <a:rPr lang="ko-KR" altLang="en-US" sz="1500" dirty="0" err="1"/>
              <a:t>외부무인반납기로</a:t>
            </a:r>
            <a:r>
              <a:rPr lang="ko-KR" altLang="en-US" sz="1500" dirty="0"/>
              <a:t> 반납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1500" dirty="0"/>
          </a:p>
          <a:p>
            <a:r>
              <a:rPr lang="ko-KR" altLang="en-US" sz="1500" b="1" dirty="0"/>
              <a:t>업무시간 외</a:t>
            </a:r>
            <a:br>
              <a:rPr lang="en-US" altLang="ko-KR" sz="1500" dirty="0"/>
            </a:br>
            <a:r>
              <a:rPr lang="ko-KR" altLang="en-US" sz="1500" dirty="0"/>
              <a:t>도서관 </a:t>
            </a:r>
            <a:r>
              <a:rPr lang="ko-KR" altLang="en-US" sz="1500" dirty="0" err="1"/>
              <a:t>외부현관에</a:t>
            </a:r>
            <a:r>
              <a:rPr lang="ko-KR" altLang="en-US" sz="1500" dirty="0"/>
              <a:t> 있는 </a:t>
            </a:r>
            <a:r>
              <a:rPr lang="ko-KR" altLang="en-US" sz="1500" dirty="0" err="1"/>
              <a:t>무인반납기로</a:t>
            </a:r>
            <a:r>
              <a:rPr lang="ko-KR" altLang="en-US" sz="1500" dirty="0"/>
              <a:t> 반납</a:t>
            </a:r>
            <a:br>
              <a:rPr lang="en-US" altLang="ko-KR" sz="1500" dirty="0"/>
            </a:br>
            <a:r>
              <a:rPr lang="en-US" altLang="ko-KR" sz="1500" dirty="0"/>
              <a:t>(</a:t>
            </a:r>
            <a:r>
              <a:rPr lang="ko-KR" altLang="en-US" sz="1500" dirty="0"/>
              <a:t>반납확인증 보관</a:t>
            </a:r>
            <a:r>
              <a:rPr lang="en-US" altLang="ko-KR" sz="1500" dirty="0"/>
              <a:t>, </a:t>
            </a:r>
            <a:r>
              <a:rPr lang="ko-KR" altLang="en-US" sz="1500" dirty="0"/>
              <a:t>홈페이지와 도서관 앱에서 확인</a:t>
            </a:r>
            <a:r>
              <a:rPr lang="en-US" altLang="ko-KR" sz="1500" dirty="0"/>
              <a:t>)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B8493F-9BD2-B85B-783D-246E651B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17" y="4512232"/>
            <a:ext cx="4976751" cy="87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1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2E5-2265-308C-5B49-F43D2F0AF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53CD77-5F70-2A14-8B47-1BB0E9F11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09213D-B1DC-24AA-1535-930D2599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3822B-1F93-962D-0991-2AAB097AF02D}"/>
              </a:ext>
            </a:extLst>
          </p:cNvPr>
          <p:cNvSpPr txBox="1"/>
          <p:nvPr/>
        </p:nvSpPr>
        <p:spPr>
          <a:xfrm>
            <a:off x="363378" y="802948"/>
            <a:ext cx="23235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도서관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9F31BD-526F-D35F-46FE-75D744F209EB}"/>
              </a:ext>
            </a:extLst>
          </p:cNvPr>
          <p:cNvSpPr/>
          <p:nvPr/>
        </p:nvSpPr>
        <p:spPr>
          <a:xfrm>
            <a:off x="1206834" y="5499371"/>
            <a:ext cx="5700408" cy="2397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77D051-F45F-99F9-06D5-B6C35509B5C8}"/>
              </a:ext>
            </a:extLst>
          </p:cNvPr>
          <p:cNvSpPr>
            <a:spLocks/>
          </p:cNvSpPr>
          <p:nvPr/>
        </p:nvSpPr>
        <p:spPr>
          <a:xfrm>
            <a:off x="500974" y="1731326"/>
            <a:ext cx="11190052" cy="4085617"/>
          </a:xfrm>
          <a:prstGeom prst="rect">
            <a:avLst/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3B93E4-0653-3BE6-54FE-D8F089FA8721}"/>
              </a:ext>
            </a:extLst>
          </p:cNvPr>
          <p:cNvGrpSpPr/>
          <p:nvPr/>
        </p:nvGrpSpPr>
        <p:grpSpPr>
          <a:xfrm>
            <a:off x="4369397" y="1974631"/>
            <a:ext cx="3448479" cy="588541"/>
            <a:chOff x="2395814" y="1976857"/>
            <a:chExt cx="1612413" cy="588541"/>
          </a:xfrm>
        </p:grpSpPr>
        <p:sp>
          <p:nvSpPr>
            <p:cNvPr id="20" name="순서도: 수행의 시작/종료 19">
              <a:extLst>
                <a:ext uri="{FF2B5EF4-FFF2-40B4-BE49-F238E27FC236}">
                  <a16:creationId xmlns:a16="http://schemas.microsoft.com/office/drawing/2014/main" id="{D8556B1C-E51C-B8D0-6E2B-49201FA1D162}"/>
                </a:ext>
              </a:extLst>
            </p:cNvPr>
            <p:cNvSpPr/>
            <p:nvPr/>
          </p:nvSpPr>
          <p:spPr>
            <a:xfrm>
              <a:off x="2395814" y="1976857"/>
              <a:ext cx="1612413" cy="588541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제목 2">
              <a:extLst>
                <a:ext uri="{FF2B5EF4-FFF2-40B4-BE49-F238E27FC236}">
                  <a16:creationId xmlns:a16="http://schemas.microsoft.com/office/drawing/2014/main" id="{36297DD4-5562-9B5D-9E5E-64D8A00537B0}"/>
                </a:ext>
              </a:extLst>
            </p:cNvPr>
            <p:cNvSpPr txBox="1">
              <a:spLocks/>
            </p:cNvSpPr>
            <p:nvPr/>
          </p:nvSpPr>
          <p:spPr>
            <a:xfrm>
              <a:off x="2560067" y="2076277"/>
              <a:ext cx="1283905" cy="3897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1800" kern="1200">
                  <a:solidFill>
                    <a:srgbClr val="25327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j-cs"/>
                </a:defRPr>
              </a:lvl1pPr>
            </a:lstStyle>
            <a:p>
              <a:pPr algn="ctr"/>
              <a:r>
                <a:rPr lang="ko-KR" altLang="en-US" sz="2200" dirty="0">
                  <a:solidFill>
                    <a:schemeClr val="bg1"/>
                  </a:solidFill>
                </a:rPr>
                <a:t>대출 관련 제재 사항</a:t>
              </a:r>
            </a:p>
          </p:txBody>
        </p:sp>
      </p:grp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F72F950D-E4CF-1123-AD6A-CCFDD59D6EDA}"/>
              </a:ext>
            </a:extLst>
          </p:cNvPr>
          <p:cNvSpPr txBox="1">
            <a:spLocks/>
          </p:cNvSpPr>
          <p:nvPr/>
        </p:nvSpPr>
        <p:spPr>
          <a:xfrm>
            <a:off x="721316" y="2765381"/>
            <a:ext cx="10744643" cy="1130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/>
              <a:t>연체자는 연체일수만큼 대출 중지</a:t>
            </a:r>
            <a:endParaRPr lang="en-US" altLang="ko-KR" sz="1700" dirty="0"/>
          </a:p>
          <a:p>
            <a:r>
              <a:rPr lang="ko-KR" altLang="en-US" sz="1700" dirty="0"/>
              <a:t>자료 분실 시 </a:t>
            </a:r>
            <a:r>
              <a:rPr lang="en-US" altLang="ko-KR" sz="1700" dirty="0"/>
              <a:t>3</a:t>
            </a:r>
            <a:r>
              <a:rPr lang="ko-KR" altLang="en-US" sz="1700" dirty="0"/>
              <a:t>층 대출데스크로</a:t>
            </a:r>
            <a:r>
              <a:rPr lang="en-US" altLang="ko-KR" sz="1700" dirty="0"/>
              <a:t>! (054-820-7217~8)</a:t>
            </a:r>
          </a:p>
          <a:p>
            <a:r>
              <a:rPr lang="ko-KR" altLang="en-US" sz="1700" dirty="0"/>
              <a:t>자료 분실 시 동일 자료를 구입하여 반납</a:t>
            </a:r>
            <a:r>
              <a:rPr lang="en-US" altLang="ko-KR" sz="1700" dirty="0"/>
              <a:t>, </a:t>
            </a:r>
            <a:r>
              <a:rPr lang="ko-KR" altLang="en-US" sz="1700" dirty="0"/>
              <a:t>구입하지 못할 경우 동일한 주제의 자료 </a:t>
            </a:r>
            <a:r>
              <a:rPr lang="en-US" altLang="ko-KR" sz="1700" dirty="0"/>
              <a:t>2</a:t>
            </a:r>
            <a:r>
              <a:rPr lang="ko-KR" altLang="en-US" sz="1700" dirty="0"/>
              <a:t>권으로 대체</a:t>
            </a:r>
            <a:endParaRPr lang="en-US" altLang="ko-KR" sz="1700" dirty="0"/>
          </a:p>
          <a:p>
            <a:r>
              <a:rPr lang="ko-KR" altLang="en-US" sz="1700" dirty="0"/>
              <a:t>자료를 반납하지 않을 경우 제재</a:t>
            </a:r>
            <a:endParaRPr lang="en-US" altLang="ko-KR" sz="1700" dirty="0"/>
          </a:p>
          <a:p>
            <a:pPr marL="0" indent="0">
              <a:buNone/>
            </a:pPr>
            <a:r>
              <a:rPr lang="en-US" altLang="ko-KR" sz="1700" dirty="0"/>
              <a:t>     1) </a:t>
            </a:r>
            <a:r>
              <a:rPr lang="ko-KR" altLang="en-US" sz="1700" dirty="0"/>
              <a:t>각종 증명서 발급 보류</a:t>
            </a:r>
            <a:endParaRPr lang="en-US" altLang="ko-KR" sz="1700" dirty="0"/>
          </a:p>
          <a:p>
            <a:pPr marL="0" indent="0">
              <a:buNone/>
            </a:pPr>
            <a:r>
              <a:rPr lang="en-US" altLang="ko-KR" sz="1700" dirty="0"/>
              <a:t>     2) </a:t>
            </a:r>
            <a:r>
              <a:rPr lang="ko-KR" altLang="en-US" sz="1700" dirty="0"/>
              <a:t>장학금 지급과 각종 추천 보류</a:t>
            </a:r>
            <a:endParaRPr lang="en-US" altLang="ko-KR" sz="1700" dirty="0"/>
          </a:p>
          <a:p>
            <a:pPr marL="0" indent="0">
              <a:buNone/>
            </a:pPr>
            <a:r>
              <a:rPr lang="en-US" altLang="ko-KR" sz="1700" dirty="0"/>
              <a:t>     3) </a:t>
            </a:r>
            <a:r>
              <a:rPr lang="ko-KR" altLang="en-US" sz="1700" dirty="0"/>
              <a:t>가정이나 소속기관으로 통보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06750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2B716-CD4B-40E1-3F6D-B845E362A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1AB676-9893-E7CF-6D4A-B719667DA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7BA56E-2EEE-B10A-4C7F-D25B6C65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7A212-4134-DDC5-3407-78EEA32EA37A}"/>
              </a:ext>
            </a:extLst>
          </p:cNvPr>
          <p:cNvSpPr txBox="1"/>
          <p:nvPr/>
        </p:nvSpPr>
        <p:spPr>
          <a:xfrm>
            <a:off x="363378" y="802948"/>
            <a:ext cx="23235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도서관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A108C4-6C37-F5B0-F00C-C1D5FC126ED1}"/>
              </a:ext>
            </a:extLst>
          </p:cNvPr>
          <p:cNvSpPr/>
          <p:nvPr/>
        </p:nvSpPr>
        <p:spPr>
          <a:xfrm>
            <a:off x="1206834" y="5499371"/>
            <a:ext cx="5700408" cy="2397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32C9C-BC0B-5A22-6A73-A6F9A6C9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95" y="1670525"/>
            <a:ext cx="10148208" cy="43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3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52DE0-7774-9FE0-6C42-8060933B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80EC39-C261-3610-A2E2-3733BFA48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E759BA-EC3F-D9C8-F8AD-A967CF93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996E-4A93-DCD8-D195-43A4B88A90FD}"/>
              </a:ext>
            </a:extLst>
          </p:cNvPr>
          <p:cNvSpPr txBox="1"/>
          <p:nvPr/>
        </p:nvSpPr>
        <p:spPr>
          <a:xfrm>
            <a:off x="363378" y="802948"/>
            <a:ext cx="23235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도서관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0E8D2C-2629-D7C0-5397-9A869F60A441}"/>
              </a:ext>
            </a:extLst>
          </p:cNvPr>
          <p:cNvSpPr/>
          <p:nvPr/>
        </p:nvSpPr>
        <p:spPr>
          <a:xfrm>
            <a:off x="1206834" y="5499371"/>
            <a:ext cx="5700408" cy="2397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A949E-7923-6217-0B99-10929197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416"/>
          <a:stretch/>
        </p:blipFill>
        <p:spPr>
          <a:xfrm>
            <a:off x="1184285" y="1948865"/>
            <a:ext cx="9965283" cy="35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4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7E6A1-8E9A-273A-9039-C0DFDBB5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959383-4121-FCFD-A032-79A34A90D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5B613A-3BA7-4AC2-AA2A-33CAF16626AE}" type="slidenum">
              <a:rPr lang="ko-KR" altLang="en-US" smtClean="0">
                <a:solidFill>
                  <a:schemeClr val="bg1"/>
                </a:solidFill>
              </a:rPr>
              <a:pPr/>
              <a:t>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555624-B235-E5DF-41AB-37A6B1B9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[PART 1] </a:t>
            </a:r>
            <a:r>
              <a:rPr lang="ko-KR" altLang="en-US" dirty="0"/>
              <a:t>파트명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509BF-FC29-1351-6ADB-E2527D608C6C}"/>
              </a:ext>
            </a:extLst>
          </p:cNvPr>
          <p:cNvSpPr txBox="1"/>
          <p:nvPr/>
        </p:nvSpPr>
        <p:spPr>
          <a:xfrm>
            <a:off x="363378" y="802948"/>
            <a:ext cx="61259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대학일자리플러스센터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852AC2-5C8C-DC17-17A1-7CAB9BEB41E5}"/>
              </a:ext>
            </a:extLst>
          </p:cNvPr>
          <p:cNvSpPr/>
          <p:nvPr/>
        </p:nvSpPr>
        <p:spPr>
          <a:xfrm>
            <a:off x="583734" y="1788913"/>
            <a:ext cx="5402094" cy="4085617"/>
          </a:xfrm>
          <a:prstGeom prst="rect">
            <a:avLst/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D3E14792-3381-9464-6BC1-9889549B4746}"/>
              </a:ext>
            </a:extLst>
          </p:cNvPr>
          <p:cNvSpPr txBox="1">
            <a:spLocks/>
          </p:cNvSpPr>
          <p:nvPr/>
        </p:nvSpPr>
        <p:spPr>
          <a:xfrm>
            <a:off x="2642827" y="2133864"/>
            <a:ext cx="1283905" cy="389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2532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/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750773D9-5BE6-347A-93B3-40D1F48B5442}"/>
              </a:ext>
            </a:extLst>
          </p:cNvPr>
          <p:cNvSpPr txBox="1">
            <a:spLocks/>
          </p:cNvSpPr>
          <p:nvPr/>
        </p:nvSpPr>
        <p:spPr>
          <a:xfrm>
            <a:off x="796404" y="2236381"/>
            <a:ext cx="4976750" cy="1130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b="1" dirty="0"/>
              <a:t>캠퍼스 내 작은 고용센터</a:t>
            </a:r>
            <a:br>
              <a:rPr lang="en-US" altLang="ko-KR" sz="1700" dirty="0"/>
            </a:br>
            <a:r>
              <a:rPr lang="ko-KR" altLang="en-US" sz="1700" dirty="0" err="1"/>
              <a:t>국립경국대학교</a:t>
            </a:r>
            <a:r>
              <a:rPr lang="ko-KR" altLang="en-US" sz="1700" dirty="0"/>
              <a:t> 재학생</a:t>
            </a:r>
            <a:r>
              <a:rPr lang="en-US" altLang="ko-KR" sz="1700" dirty="0"/>
              <a:t>, </a:t>
            </a:r>
            <a:r>
              <a:rPr lang="ko-KR" altLang="en-US" sz="1700" dirty="0"/>
              <a:t>졸업생</a:t>
            </a:r>
            <a:r>
              <a:rPr lang="en-US" altLang="ko-KR" sz="1700" dirty="0"/>
              <a:t>, </a:t>
            </a:r>
            <a:r>
              <a:rPr lang="ko-KR" altLang="en-US" sz="1700" dirty="0"/>
              <a:t>지역 청년들이</a:t>
            </a:r>
            <a:br>
              <a:rPr lang="en-US" altLang="ko-KR" sz="1700" dirty="0"/>
            </a:br>
            <a:r>
              <a:rPr lang="ko-KR" altLang="en-US" sz="1700" dirty="0"/>
              <a:t>고용센터를 따로 방문하지 않고 원스톱 취업</a:t>
            </a:r>
            <a:r>
              <a:rPr lang="en-US" altLang="ko-KR" sz="1700" dirty="0"/>
              <a:t>,</a:t>
            </a:r>
            <a:br>
              <a:rPr lang="en-US" altLang="ko-KR" sz="1700" dirty="0"/>
            </a:br>
            <a:r>
              <a:rPr lang="ko-KR" altLang="en-US" sz="1700" dirty="0"/>
              <a:t>창업</a:t>
            </a:r>
            <a:r>
              <a:rPr lang="en-US" altLang="ko-KR" sz="1700" dirty="0"/>
              <a:t> </a:t>
            </a:r>
            <a:r>
              <a:rPr lang="ko-KR" altLang="en-US" sz="1700" dirty="0"/>
              <a:t>서비스 제공</a:t>
            </a:r>
            <a:endParaRPr lang="en-US" altLang="ko-KR" sz="1700" dirty="0"/>
          </a:p>
          <a:p>
            <a:endParaRPr lang="en-US" altLang="ko-KR" sz="1700" dirty="0"/>
          </a:p>
          <a:p>
            <a:r>
              <a:rPr lang="ko-KR" altLang="en-US" sz="1700" b="1" dirty="0"/>
              <a:t>행복한 대학생활 설계</a:t>
            </a:r>
            <a:br>
              <a:rPr lang="en-US" altLang="ko-KR" sz="1700" dirty="0"/>
            </a:br>
            <a:r>
              <a:rPr lang="ko-KR" altLang="en-US" sz="1700" dirty="0"/>
              <a:t>전공별 </a:t>
            </a:r>
            <a:r>
              <a:rPr lang="ko-KR" altLang="en-US" sz="1700" dirty="0" err="1"/>
              <a:t>담당컨설턴트</a:t>
            </a:r>
            <a:r>
              <a:rPr lang="ko-KR" altLang="en-US" sz="1700" dirty="0"/>
              <a:t> 배치로 학과별 연계를 통한</a:t>
            </a:r>
            <a:br>
              <a:rPr lang="en-US" altLang="ko-KR" sz="1700" dirty="0"/>
            </a:br>
            <a:r>
              <a:rPr lang="ko-KR" altLang="en-US" sz="1700" dirty="0"/>
              <a:t>취업지원 업무 추진</a:t>
            </a:r>
            <a:endParaRPr lang="en-US" altLang="ko-KR" sz="17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6CCA6C-E6E9-4DAB-3140-53A8A287735A}"/>
              </a:ext>
            </a:extLst>
          </p:cNvPr>
          <p:cNvSpPr/>
          <p:nvPr/>
        </p:nvSpPr>
        <p:spPr>
          <a:xfrm>
            <a:off x="6206171" y="1788913"/>
            <a:ext cx="5402094" cy="4085617"/>
          </a:xfrm>
          <a:prstGeom prst="rect">
            <a:avLst/>
          </a:prstGeom>
          <a:solidFill>
            <a:srgbClr val="E7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16D0C114-DD25-4C33-7FE9-9259B0336BF2}"/>
              </a:ext>
            </a:extLst>
          </p:cNvPr>
          <p:cNvSpPr txBox="1">
            <a:spLocks/>
          </p:cNvSpPr>
          <p:nvPr/>
        </p:nvSpPr>
        <p:spPr>
          <a:xfrm>
            <a:off x="8265264" y="2133864"/>
            <a:ext cx="1283905" cy="389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rgbClr val="2532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/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01D0688A-027B-4E09-5F7C-F97E50321BDF}"/>
              </a:ext>
            </a:extLst>
          </p:cNvPr>
          <p:cNvSpPr txBox="1">
            <a:spLocks/>
          </p:cNvSpPr>
          <p:nvPr/>
        </p:nvSpPr>
        <p:spPr>
          <a:xfrm>
            <a:off x="6418846" y="2567571"/>
            <a:ext cx="4976750" cy="11305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b="1" dirty="0"/>
              <a:t>전화 신청</a:t>
            </a:r>
            <a:br>
              <a:rPr lang="en-US" altLang="ko-KR" sz="1700" dirty="0"/>
            </a:br>
            <a:r>
              <a:rPr lang="en-US" altLang="ko-KR" sz="1700" dirty="0"/>
              <a:t>054–820–7083~6</a:t>
            </a:r>
          </a:p>
          <a:p>
            <a:endParaRPr lang="en-US" altLang="ko-KR" sz="1700" dirty="0"/>
          </a:p>
          <a:p>
            <a:r>
              <a:rPr lang="ko-KR" altLang="en-US" sz="1700" b="1" dirty="0"/>
              <a:t>온라인 신청</a:t>
            </a:r>
            <a:br>
              <a:rPr lang="en-US" altLang="ko-KR" sz="1700" dirty="0"/>
            </a:br>
            <a:r>
              <a:rPr lang="ko-KR" altLang="en-US" sz="1700" dirty="0" err="1"/>
              <a:t>국립경국대학교</a:t>
            </a:r>
            <a:r>
              <a:rPr lang="ko-KR" altLang="en-US" sz="1700" dirty="0"/>
              <a:t> </a:t>
            </a:r>
            <a:r>
              <a:rPr lang="en-US" altLang="ko-KR" sz="1700" dirty="0"/>
              <a:t>CANU </a:t>
            </a:r>
            <a:r>
              <a:rPr lang="ko-KR" altLang="en-US" sz="1700" dirty="0"/>
              <a:t>로그인 후 상담신청</a:t>
            </a:r>
            <a:br>
              <a:rPr lang="en-US" altLang="ko-KR" sz="1700" dirty="0"/>
            </a:br>
            <a:r>
              <a:rPr lang="ko-KR" altLang="en-US" sz="1700" dirty="0"/>
              <a:t>워크넷에서 우리학교 취업지원실에서 상담 예약</a:t>
            </a:r>
            <a:endParaRPr lang="en-US" altLang="ko-KR" sz="17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3B5647-301A-5689-7C03-40125A451F94}"/>
              </a:ext>
            </a:extLst>
          </p:cNvPr>
          <p:cNvGrpSpPr/>
          <p:nvPr/>
        </p:nvGrpSpPr>
        <p:grpSpPr>
          <a:xfrm>
            <a:off x="1585524" y="432310"/>
            <a:ext cx="9020951" cy="5869187"/>
            <a:chOff x="1585524" y="432310"/>
            <a:chExt cx="9020951" cy="586918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8FB71CB-900D-DAFF-41B3-D1E6C302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5524" y="432310"/>
              <a:ext cx="9020951" cy="5869187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A850F09-6F99-DCF1-6DE1-A35EA8D97887}"/>
                </a:ext>
              </a:extLst>
            </p:cNvPr>
            <p:cNvSpPr/>
            <p:nvPr/>
          </p:nvSpPr>
          <p:spPr>
            <a:xfrm>
              <a:off x="5699740" y="1937754"/>
              <a:ext cx="935871" cy="893852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784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627</Words>
  <Application>Microsoft Office PowerPoint</Application>
  <PresentationFormat>와이드스크린</PresentationFormat>
  <Paragraphs>124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에스코어 드림 6 Bold</vt:lpstr>
      <vt:lpstr>에스코어 드림 3 Light</vt:lpstr>
      <vt:lpstr>에스코어 드림 4 Regular</vt:lpstr>
      <vt:lpstr>Wingdings</vt:lpstr>
      <vt:lpstr>에스코어 드림 5 Medium</vt:lpstr>
      <vt:lpstr>Arial</vt:lpstr>
      <vt:lpstr>맑은 고딕</vt:lpstr>
      <vt:lpstr>Office 테마</vt:lpstr>
      <vt:lpstr>PowerPoint 프레젠테이션</vt:lpstr>
      <vt:lpstr>주차명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[PART 1] 파트명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도연 김</dc:creator>
  <cp:lastModifiedBy>김승연</cp:lastModifiedBy>
  <cp:revision>5</cp:revision>
  <dcterms:created xsi:type="dcterms:W3CDTF">2025-02-05T20:49:30Z</dcterms:created>
  <dcterms:modified xsi:type="dcterms:W3CDTF">2025-02-16T16:42:24Z</dcterms:modified>
</cp:coreProperties>
</file>